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sldIdLst>
    <p:sldId id="256" r:id="rId2"/>
    <p:sldId id="280" r:id="rId3"/>
    <p:sldId id="281" r:id="rId4"/>
    <p:sldId id="276" r:id="rId5"/>
    <p:sldId id="258" r:id="rId6"/>
    <p:sldId id="262" r:id="rId7"/>
    <p:sldId id="267" r:id="rId8"/>
    <p:sldId id="271" r:id="rId9"/>
    <p:sldId id="268" r:id="rId10"/>
    <p:sldId id="270" r:id="rId11"/>
    <p:sldId id="277" r:id="rId12"/>
    <p:sldId id="264" r:id="rId13"/>
    <p:sldId id="265" r:id="rId14"/>
    <p:sldId id="266" r:id="rId15"/>
    <p:sldId id="257"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86"/>
    <a:srgbClr val="EC864E"/>
    <a:srgbClr val="B797CD"/>
    <a:srgbClr val="9BE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5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6FA8C-A7B1-4BD9-8775-3233D20B86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E570F-3167-48C4-A0EE-50D3DDAEA5DB}">
      <dgm:prSet custT="1"/>
      <dgm:spPr/>
      <dgm:t>
        <a:bodyPr/>
        <a:lstStyle/>
        <a:p>
          <a:r>
            <a:rPr lang="en-CA" sz="16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dirty="0"/>
        </a:p>
      </dgm:t>
    </dgm:pt>
    <dgm:pt modelId="{C525B089-CC9B-4BDA-A6A7-F53B55F5F9F1}" type="parTrans" cxnId="{02BF1742-18A2-481E-AC87-2ED70728566F}">
      <dgm:prSet/>
      <dgm:spPr/>
      <dgm:t>
        <a:bodyPr/>
        <a:lstStyle/>
        <a:p>
          <a:endParaRPr lang="en-US"/>
        </a:p>
      </dgm:t>
    </dgm:pt>
    <dgm:pt modelId="{6DF5C022-9246-451A-BD7C-1B9599FFF4A5}" type="sibTrans" cxnId="{02BF1742-18A2-481E-AC87-2ED70728566F}">
      <dgm:prSet/>
      <dgm:spPr/>
      <dgm:t>
        <a:bodyPr/>
        <a:lstStyle/>
        <a:p>
          <a:endParaRPr lang="en-US"/>
        </a:p>
      </dgm:t>
    </dgm:pt>
    <dgm:pt modelId="{F7B18EA6-1C02-47B0-AB4E-F4387AFB27F4}">
      <dgm:prSet custT="1"/>
      <dgm:spPr/>
      <dgm:t>
        <a:bodyPr/>
        <a:lstStyle/>
        <a:p>
          <a:r>
            <a:rPr lang="en-CA" sz="1600" dirty="0"/>
            <a:t>Please keep your account contact info up to date.  You can add a second email to your account if needed</a:t>
          </a:r>
          <a:endParaRPr lang="en-US" sz="1600" dirty="0"/>
        </a:p>
      </dgm:t>
    </dgm:pt>
    <dgm:pt modelId="{1C009290-6CA8-4393-84E1-F0884674FD89}" type="parTrans" cxnId="{B5E94DC9-5F8D-4A65-9B65-5393CFC03F10}">
      <dgm:prSet/>
      <dgm:spPr/>
      <dgm:t>
        <a:bodyPr/>
        <a:lstStyle/>
        <a:p>
          <a:endParaRPr lang="en-US"/>
        </a:p>
      </dgm:t>
    </dgm:pt>
    <dgm:pt modelId="{42729483-E12F-4196-B38D-CE11DDCD34CD}" type="sibTrans" cxnId="{B5E94DC9-5F8D-4A65-9B65-5393CFC03F10}">
      <dgm:prSet/>
      <dgm:spPr/>
      <dgm:t>
        <a:bodyPr/>
        <a:lstStyle/>
        <a:p>
          <a:endParaRPr lang="en-US"/>
        </a:p>
      </dgm:t>
    </dgm:pt>
    <dgm:pt modelId="{4932A47D-EB59-4E8F-93A5-F72C739BB88F}" type="pres">
      <dgm:prSet presAssocID="{DDA6FA8C-A7B1-4BD9-8775-3233D20B864F}" presName="root" presStyleCnt="0">
        <dgm:presLayoutVars>
          <dgm:dir/>
          <dgm:resizeHandles val="exact"/>
        </dgm:presLayoutVars>
      </dgm:prSet>
      <dgm:spPr/>
    </dgm:pt>
    <dgm:pt modelId="{E8E6A921-8F90-456F-882A-8744093A60DC}" type="pres">
      <dgm:prSet presAssocID="{918E570F-3167-48C4-A0EE-50D3DDAEA5DB}" presName="compNode" presStyleCnt="0"/>
      <dgm:spPr/>
    </dgm:pt>
    <dgm:pt modelId="{9B7CDE9C-52D6-486D-A31A-5A0E51DD2F78}" type="pres">
      <dgm:prSet presAssocID="{918E570F-3167-48C4-A0EE-50D3DDAEA5DB}" presName="iconRect" presStyleLbl="node1" presStyleIdx="0" presStyleCnt="2" custScaleX="119933" custScaleY="130165" custLinFactY="-13645" custLinFactNeighborX="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8164F7B8-B825-400D-8489-3F018B7236DE}" type="pres">
      <dgm:prSet presAssocID="{918E570F-3167-48C4-A0EE-50D3DDAEA5DB}" presName="spaceRect" presStyleCnt="0"/>
      <dgm:spPr/>
    </dgm:pt>
    <dgm:pt modelId="{BE9E21D7-DDBA-42CF-A4D8-B1A38A0BD2D7}" type="pres">
      <dgm:prSet presAssocID="{918E570F-3167-48C4-A0EE-50D3DDAEA5DB}" presName="textRect" presStyleLbl="revTx" presStyleIdx="0" presStyleCnt="2" custFlipVert="0" custScaleX="719801" custScaleY="122227" custLinFactNeighborX="0" custLinFactNeighborY="18585">
        <dgm:presLayoutVars>
          <dgm:chMax val="1"/>
          <dgm:chPref val="1"/>
        </dgm:presLayoutVars>
      </dgm:prSet>
      <dgm:spPr/>
    </dgm:pt>
    <dgm:pt modelId="{CB88A477-151A-43F0-A279-D5C3213136CB}" type="pres">
      <dgm:prSet presAssocID="{6DF5C022-9246-451A-BD7C-1B9599FFF4A5}" presName="sibTrans" presStyleCnt="0"/>
      <dgm:spPr/>
    </dgm:pt>
    <dgm:pt modelId="{0659F8EE-BE93-4237-8DE1-C5A99AA1589C}" type="pres">
      <dgm:prSet presAssocID="{F7B18EA6-1C02-47B0-AB4E-F4387AFB27F4}" presName="compNode" presStyleCnt="0"/>
      <dgm:spPr/>
    </dgm:pt>
    <dgm:pt modelId="{0B68C8D6-E6E5-472F-B1CC-097F118F7CAB}" type="pres">
      <dgm:prSet presAssocID="{F7B18EA6-1C02-47B0-AB4E-F4387AFB27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3C0103B-D016-4EEB-B7A6-747182BC9523}" type="pres">
      <dgm:prSet presAssocID="{F7B18EA6-1C02-47B0-AB4E-F4387AFB27F4}" presName="spaceRect" presStyleCnt="0"/>
      <dgm:spPr/>
    </dgm:pt>
    <dgm:pt modelId="{EC8A1848-1B57-4D4B-9E1D-13DBFB149141}" type="pres">
      <dgm:prSet presAssocID="{F7B18EA6-1C02-47B0-AB4E-F4387AFB27F4}" presName="textRect" presStyleLbl="revTx" presStyleIdx="1" presStyleCnt="2" custScaleX="751537" custLinFactNeighborX="0" custLinFactNeighborY="68753">
        <dgm:presLayoutVars>
          <dgm:chMax val="1"/>
          <dgm:chPref val="1"/>
        </dgm:presLayoutVars>
      </dgm:prSet>
      <dgm:spPr/>
    </dgm:pt>
  </dgm:ptLst>
  <dgm:cxnLst>
    <dgm:cxn modelId="{02BF1742-18A2-481E-AC87-2ED70728566F}" srcId="{DDA6FA8C-A7B1-4BD9-8775-3233D20B864F}" destId="{918E570F-3167-48C4-A0EE-50D3DDAEA5DB}" srcOrd="0" destOrd="0" parTransId="{C525B089-CC9B-4BDA-A6A7-F53B55F5F9F1}" sibTransId="{6DF5C022-9246-451A-BD7C-1B9599FFF4A5}"/>
    <dgm:cxn modelId="{FD4C2869-6D39-4E5E-B00F-41C5C5EAB22A}" type="presOf" srcId="{DDA6FA8C-A7B1-4BD9-8775-3233D20B864F}" destId="{4932A47D-EB59-4E8F-93A5-F72C739BB88F}" srcOrd="0" destOrd="0" presId="urn:microsoft.com/office/officeart/2018/2/layout/IconLabelList"/>
    <dgm:cxn modelId="{3A328D81-4BF5-4A6E-9338-E4DF20876296}" type="presOf" srcId="{F7B18EA6-1C02-47B0-AB4E-F4387AFB27F4}" destId="{EC8A1848-1B57-4D4B-9E1D-13DBFB149141}" srcOrd="0" destOrd="0" presId="urn:microsoft.com/office/officeart/2018/2/layout/IconLabelList"/>
    <dgm:cxn modelId="{B5E94DC9-5F8D-4A65-9B65-5393CFC03F10}" srcId="{DDA6FA8C-A7B1-4BD9-8775-3233D20B864F}" destId="{F7B18EA6-1C02-47B0-AB4E-F4387AFB27F4}" srcOrd="1" destOrd="0" parTransId="{1C009290-6CA8-4393-84E1-F0884674FD89}" sibTransId="{42729483-E12F-4196-B38D-CE11DDCD34CD}"/>
    <dgm:cxn modelId="{8979A6D5-7C74-431F-BA9B-5DAB8E50CCA4}" type="presOf" srcId="{918E570F-3167-48C4-A0EE-50D3DDAEA5DB}" destId="{BE9E21D7-DDBA-42CF-A4D8-B1A38A0BD2D7}" srcOrd="0" destOrd="0" presId="urn:microsoft.com/office/officeart/2018/2/layout/IconLabelList"/>
    <dgm:cxn modelId="{032D5D89-9282-459F-9AB5-7F3A0F50C3FD}" type="presParOf" srcId="{4932A47D-EB59-4E8F-93A5-F72C739BB88F}" destId="{E8E6A921-8F90-456F-882A-8744093A60DC}" srcOrd="0" destOrd="0" presId="urn:microsoft.com/office/officeart/2018/2/layout/IconLabelList"/>
    <dgm:cxn modelId="{AB07EB18-ACDF-4146-BD45-83B995398DA3}" type="presParOf" srcId="{E8E6A921-8F90-456F-882A-8744093A60DC}" destId="{9B7CDE9C-52D6-486D-A31A-5A0E51DD2F78}" srcOrd="0" destOrd="0" presId="urn:microsoft.com/office/officeart/2018/2/layout/IconLabelList"/>
    <dgm:cxn modelId="{AD0342EF-899D-4632-9F23-5FFDC24F5FB6}" type="presParOf" srcId="{E8E6A921-8F90-456F-882A-8744093A60DC}" destId="{8164F7B8-B825-400D-8489-3F018B7236DE}" srcOrd="1" destOrd="0" presId="urn:microsoft.com/office/officeart/2018/2/layout/IconLabelList"/>
    <dgm:cxn modelId="{F1F79666-5D5C-44CE-89F5-6E123E6ECC4F}" type="presParOf" srcId="{E8E6A921-8F90-456F-882A-8744093A60DC}" destId="{BE9E21D7-DDBA-42CF-A4D8-B1A38A0BD2D7}" srcOrd="2" destOrd="0" presId="urn:microsoft.com/office/officeart/2018/2/layout/IconLabelList"/>
    <dgm:cxn modelId="{C7A31BE0-AC98-4E12-B13E-08BB21E22FA0}" type="presParOf" srcId="{4932A47D-EB59-4E8F-93A5-F72C739BB88F}" destId="{CB88A477-151A-43F0-A279-D5C3213136CB}" srcOrd="1" destOrd="0" presId="urn:microsoft.com/office/officeart/2018/2/layout/IconLabelList"/>
    <dgm:cxn modelId="{ECCB64E3-07DE-49AF-80DE-2C54584BF443}" type="presParOf" srcId="{4932A47D-EB59-4E8F-93A5-F72C739BB88F}" destId="{0659F8EE-BE93-4237-8DE1-C5A99AA1589C}" srcOrd="2" destOrd="0" presId="urn:microsoft.com/office/officeart/2018/2/layout/IconLabelList"/>
    <dgm:cxn modelId="{2FA58EE5-C569-4EFB-8D6C-E0AED360D6FD}" type="presParOf" srcId="{0659F8EE-BE93-4237-8DE1-C5A99AA1589C}" destId="{0B68C8D6-E6E5-472F-B1CC-097F118F7CAB}" srcOrd="0" destOrd="0" presId="urn:microsoft.com/office/officeart/2018/2/layout/IconLabelList"/>
    <dgm:cxn modelId="{829CA977-4533-4473-BE08-54025919C874}" type="presParOf" srcId="{0659F8EE-BE93-4237-8DE1-C5A99AA1589C}" destId="{73C0103B-D016-4EEB-B7A6-747182BC9523}" srcOrd="1" destOrd="0" presId="urn:microsoft.com/office/officeart/2018/2/layout/IconLabelList"/>
    <dgm:cxn modelId="{AAC9BE54-99B3-4979-85E8-7A8F93712A38}" type="presParOf" srcId="{0659F8EE-BE93-4237-8DE1-C5A99AA1589C}" destId="{EC8A1848-1B57-4D4B-9E1D-13DBFB1491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D6A00-C3A4-4F16-B692-8C3E2D2D9A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C541C35-3F85-486F-945F-79B7E231EB56}">
      <dgm:prSet/>
      <dgm:spPr/>
      <dgm:t>
        <a:bodyPr/>
        <a:lstStyle/>
        <a:p>
          <a:r>
            <a:rPr lang="en-CA" dirty="0"/>
            <a:t>Your skaters are able to follow the </a:t>
          </a:r>
          <a:r>
            <a:rPr lang="en-CA" dirty="0" err="1"/>
            <a:t>Starskate</a:t>
          </a:r>
          <a:r>
            <a:rPr lang="en-CA" dirty="0"/>
            <a:t> or Podium Pathway</a:t>
          </a:r>
          <a:endParaRPr lang="en-US" dirty="0"/>
        </a:p>
      </dgm:t>
    </dgm:pt>
    <dgm:pt modelId="{0C2A6C27-549F-40A5-91FE-AF5D3321D408}" type="parTrans" cxnId="{B6B2A3F0-0901-46FA-9FF4-920578CF2712}">
      <dgm:prSet/>
      <dgm:spPr/>
      <dgm:t>
        <a:bodyPr/>
        <a:lstStyle/>
        <a:p>
          <a:endParaRPr lang="en-US"/>
        </a:p>
      </dgm:t>
    </dgm:pt>
    <dgm:pt modelId="{BBB17243-7FE1-4A70-BD63-922C44BEDA68}" type="sibTrans" cxnId="{B6B2A3F0-0901-46FA-9FF4-920578CF2712}">
      <dgm:prSet/>
      <dgm:spPr/>
      <dgm:t>
        <a:bodyPr/>
        <a:lstStyle/>
        <a:p>
          <a:endParaRPr lang="en-US"/>
        </a:p>
      </dgm:t>
    </dgm:pt>
    <dgm:pt modelId="{381E25D9-4BAF-419A-AF31-E14A25E59124}">
      <dgm:prSet/>
      <dgm:spPr/>
      <dgm:t>
        <a:bodyPr/>
        <a:lstStyle/>
        <a:p>
          <a:r>
            <a:rPr lang="en-US" dirty="0"/>
            <a:t>Depending on your skating level you are in the learn-to-train or train-to-train level of Sport for Life Long-Term development in Sport</a:t>
          </a:r>
        </a:p>
      </dgm:t>
    </dgm:pt>
    <dgm:pt modelId="{7EC98EA2-1E1D-45B8-A0C8-7C82623EFA45}" type="parTrans" cxnId="{299CD871-CCB9-4600-8972-5ACE41D550CE}">
      <dgm:prSet/>
      <dgm:spPr/>
      <dgm:t>
        <a:bodyPr/>
        <a:lstStyle/>
        <a:p>
          <a:endParaRPr lang="en-US"/>
        </a:p>
      </dgm:t>
    </dgm:pt>
    <dgm:pt modelId="{71F4142B-7FC7-482A-B9B5-82A3B8322855}" type="sibTrans" cxnId="{299CD871-CCB9-4600-8972-5ACE41D550CE}">
      <dgm:prSet/>
      <dgm:spPr/>
      <dgm:t>
        <a:bodyPr/>
        <a:lstStyle/>
        <a:p>
          <a:endParaRPr lang="en-US"/>
        </a:p>
      </dgm:t>
    </dgm:pt>
    <dgm:pt modelId="{D171E367-E89E-4768-8398-2B40FE675550}">
      <dgm:prSet/>
      <dgm:spPr/>
      <dgm:t>
        <a:bodyPr/>
        <a:lstStyle/>
        <a:p>
          <a:r>
            <a:rPr lang="en-CA" dirty="0"/>
            <a:t>When logged into your account with Skate Canada you can read more on Pathway choices</a:t>
          </a:r>
          <a:endParaRPr lang="en-US" dirty="0"/>
        </a:p>
      </dgm:t>
    </dgm:pt>
    <dgm:pt modelId="{9A1BFEBD-3FF2-4230-B67D-45DF829B394C}" type="parTrans" cxnId="{AB3D05F8-8D09-4101-9CBB-FF16BFD36DE2}">
      <dgm:prSet/>
      <dgm:spPr/>
      <dgm:t>
        <a:bodyPr/>
        <a:lstStyle/>
        <a:p>
          <a:endParaRPr lang="en-US"/>
        </a:p>
      </dgm:t>
    </dgm:pt>
    <dgm:pt modelId="{239537A0-F2DA-4C2F-829B-A8F3A84A9603}" type="sibTrans" cxnId="{AB3D05F8-8D09-4101-9CBB-FF16BFD36DE2}">
      <dgm:prSet/>
      <dgm:spPr/>
      <dgm:t>
        <a:bodyPr/>
        <a:lstStyle/>
        <a:p>
          <a:endParaRPr lang="en-US"/>
        </a:p>
      </dgm:t>
    </dgm:pt>
    <dgm:pt modelId="{96CB6AE1-8A10-460F-95E3-80570B91595B}">
      <dgm:prSet/>
      <dgm:spPr/>
      <dgm:t>
        <a:bodyPr/>
        <a:lstStyle/>
        <a:p>
          <a:r>
            <a:rPr lang="en-CA"/>
            <a:t>If you have not already, go to skatecanada.ca/members to create an account in your child’s name. This way you will be able to see their STARskate Achievements and follow their official progress.</a:t>
          </a:r>
          <a:endParaRPr lang="en-US" dirty="0"/>
        </a:p>
      </dgm:t>
    </dgm:pt>
    <dgm:pt modelId="{E198EA39-58F4-43CB-A0B8-7DAD219D22C4}" type="parTrans" cxnId="{CF16D000-5474-4703-B4AE-ED41C4ABFFAD}">
      <dgm:prSet/>
      <dgm:spPr/>
      <dgm:t>
        <a:bodyPr/>
        <a:lstStyle/>
        <a:p>
          <a:endParaRPr lang="en-CA"/>
        </a:p>
      </dgm:t>
    </dgm:pt>
    <dgm:pt modelId="{D0A9A586-D0F7-4243-9087-EDCE63E47EC3}" type="sibTrans" cxnId="{CF16D000-5474-4703-B4AE-ED41C4ABFFAD}">
      <dgm:prSet/>
      <dgm:spPr/>
      <dgm:t>
        <a:bodyPr/>
        <a:lstStyle/>
        <a:p>
          <a:endParaRPr lang="en-CA"/>
        </a:p>
      </dgm:t>
    </dgm:pt>
    <dgm:pt modelId="{B583B82A-75DB-463E-91E3-65A458BD8E5B}" type="pres">
      <dgm:prSet presAssocID="{3A9D6A00-C3A4-4F16-B692-8C3E2D2D9A0D}" presName="linear" presStyleCnt="0">
        <dgm:presLayoutVars>
          <dgm:animLvl val="lvl"/>
          <dgm:resizeHandles val="exact"/>
        </dgm:presLayoutVars>
      </dgm:prSet>
      <dgm:spPr/>
    </dgm:pt>
    <dgm:pt modelId="{033C12E8-4746-4E80-A09E-D8963A2A9608}" type="pres">
      <dgm:prSet presAssocID="{EC541C35-3F85-486F-945F-79B7E231EB56}" presName="parentText" presStyleLbl="node1" presStyleIdx="0" presStyleCnt="4">
        <dgm:presLayoutVars>
          <dgm:chMax val="0"/>
          <dgm:bulletEnabled val="1"/>
        </dgm:presLayoutVars>
      </dgm:prSet>
      <dgm:spPr/>
    </dgm:pt>
    <dgm:pt modelId="{AF2338BF-74A2-47E5-9BA9-2F9EEBB49D48}" type="pres">
      <dgm:prSet presAssocID="{BBB17243-7FE1-4A70-BD63-922C44BEDA68}" presName="spacer" presStyleCnt="0"/>
      <dgm:spPr/>
    </dgm:pt>
    <dgm:pt modelId="{C2374B16-70C9-4D2E-ABD3-3512B4E068DA}" type="pres">
      <dgm:prSet presAssocID="{381E25D9-4BAF-419A-AF31-E14A25E59124}" presName="parentText" presStyleLbl="node1" presStyleIdx="1" presStyleCnt="4">
        <dgm:presLayoutVars>
          <dgm:chMax val="0"/>
          <dgm:bulletEnabled val="1"/>
        </dgm:presLayoutVars>
      </dgm:prSet>
      <dgm:spPr/>
    </dgm:pt>
    <dgm:pt modelId="{D4C19508-FBAB-4BA0-87FE-97DF577DA2CB}" type="pres">
      <dgm:prSet presAssocID="{71F4142B-7FC7-482A-B9B5-82A3B8322855}" presName="spacer" presStyleCnt="0"/>
      <dgm:spPr/>
    </dgm:pt>
    <dgm:pt modelId="{FAA90CDF-152E-4004-9DA5-45E07B754850}" type="pres">
      <dgm:prSet presAssocID="{96CB6AE1-8A10-460F-95E3-80570B91595B}" presName="parentText" presStyleLbl="node1" presStyleIdx="2" presStyleCnt="4">
        <dgm:presLayoutVars>
          <dgm:chMax val="0"/>
          <dgm:bulletEnabled val="1"/>
        </dgm:presLayoutVars>
      </dgm:prSet>
      <dgm:spPr/>
    </dgm:pt>
    <dgm:pt modelId="{BC8FBEC5-3F3D-4990-9FF9-A34EB1FD0C72}" type="pres">
      <dgm:prSet presAssocID="{D0A9A586-D0F7-4243-9087-EDCE63E47EC3}" presName="spacer" presStyleCnt="0"/>
      <dgm:spPr/>
    </dgm:pt>
    <dgm:pt modelId="{EC71120C-DE41-489A-8900-E9D1900F5F21}" type="pres">
      <dgm:prSet presAssocID="{D171E367-E89E-4768-8398-2B40FE675550}" presName="parentText" presStyleLbl="node1" presStyleIdx="3" presStyleCnt="4">
        <dgm:presLayoutVars>
          <dgm:chMax val="0"/>
          <dgm:bulletEnabled val="1"/>
        </dgm:presLayoutVars>
      </dgm:prSet>
      <dgm:spPr/>
    </dgm:pt>
  </dgm:ptLst>
  <dgm:cxnLst>
    <dgm:cxn modelId="{CF16D000-5474-4703-B4AE-ED41C4ABFFAD}" srcId="{3A9D6A00-C3A4-4F16-B692-8C3E2D2D9A0D}" destId="{96CB6AE1-8A10-460F-95E3-80570B91595B}" srcOrd="2" destOrd="0" parTransId="{E198EA39-58F4-43CB-A0B8-7DAD219D22C4}" sibTransId="{D0A9A586-D0F7-4243-9087-EDCE63E47EC3}"/>
    <dgm:cxn modelId="{AC740464-F38E-4095-BE47-E5FFB85051F8}" type="presOf" srcId="{381E25D9-4BAF-419A-AF31-E14A25E59124}" destId="{C2374B16-70C9-4D2E-ABD3-3512B4E068DA}" srcOrd="0" destOrd="0" presId="urn:microsoft.com/office/officeart/2005/8/layout/vList2"/>
    <dgm:cxn modelId="{299CD871-CCB9-4600-8972-5ACE41D550CE}" srcId="{3A9D6A00-C3A4-4F16-B692-8C3E2D2D9A0D}" destId="{381E25D9-4BAF-419A-AF31-E14A25E59124}" srcOrd="1" destOrd="0" parTransId="{7EC98EA2-1E1D-45B8-A0C8-7C82623EFA45}" sibTransId="{71F4142B-7FC7-482A-B9B5-82A3B8322855}"/>
    <dgm:cxn modelId="{FD9DFB8C-77D5-4CEC-9F23-B89737F57AEA}" type="presOf" srcId="{EC541C35-3F85-486F-945F-79B7E231EB56}" destId="{033C12E8-4746-4E80-A09E-D8963A2A9608}" srcOrd="0" destOrd="0" presId="urn:microsoft.com/office/officeart/2005/8/layout/vList2"/>
    <dgm:cxn modelId="{1D459A90-F3DD-4ACF-887F-CFB5EC991C8C}" type="presOf" srcId="{96CB6AE1-8A10-460F-95E3-80570B91595B}" destId="{FAA90CDF-152E-4004-9DA5-45E07B754850}" srcOrd="0" destOrd="0" presId="urn:microsoft.com/office/officeart/2005/8/layout/vList2"/>
    <dgm:cxn modelId="{8C0B15CC-45C7-428C-97C9-9DCC714183E0}" type="presOf" srcId="{D171E367-E89E-4768-8398-2B40FE675550}" destId="{EC71120C-DE41-489A-8900-E9D1900F5F21}" srcOrd="0" destOrd="0" presId="urn:microsoft.com/office/officeart/2005/8/layout/vList2"/>
    <dgm:cxn modelId="{B6B2A3F0-0901-46FA-9FF4-920578CF2712}" srcId="{3A9D6A00-C3A4-4F16-B692-8C3E2D2D9A0D}" destId="{EC541C35-3F85-486F-945F-79B7E231EB56}" srcOrd="0" destOrd="0" parTransId="{0C2A6C27-549F-40A5-91FE-AF5D3321D408}" sibTransId="{BBB17243-7FE1-4A70-BD63-922C44BEDA68}"/>
    <dgm:cxn modelId="{B9348FF7-171E-4960-8A59-70BAA10CB3C0}" type="presOf" srcId="{3A9D6A00-C3A4-4F16-B692-8C3E2D2D9A0D}" destId="{B583B82A-75DB-463E-91E3-65A458BD8E5B}" srcOrd="0" destOrd="0" presId="urn:microsoft.com/office/officeart/2005/8/layout/vList2"/>
    <dgm:cxn modelId="{AB3D05F8-8D09-4101-9CBB-FF16BFD36DE2}" srcId="{3A9D6A00-C3A4-4F16-B692-8C3E2D2D9A0D}" destId="{D171E367-E89E-4768-8398-2B40FE675550}" srcOrd="3" destOrd="0" parTransId="{9A1BFEBD-3FF2-4230-B67D-45DF829B394C}" sibTransId="{239537A0-F2DA-4C2F-829B-A8F3A84A9603}"/>
    <dgm:cxn modelId="{47FA313E-4056-4DBF-B0E9-AECC0000B571}" type="presParOf" srcId="{B583B82A-75DB-463E-91E3-65A458BD8E5B}" destId="{033C12E8-4746-4E80-A09E-D8963A2A9608}" srcOrd="0" destOrd="0" presId="urn:microsoft.com/office/officeart/2005/8/layout/vList2"/>
    <dgm:cxn modelId="{9B71EBCB-774D-49F9-8093-CCE5A7A3B8AE}" type="presParOf" srcId="{B583B82A-75DB-463E-91E3-65A458BD8E5B}" destId="{AF2338BF-74A2-47E5-9BA9-2F9EEBB49D48}" srcOrd="1" destOrd="0" presId="urn:microsoft.com/office/officeart/2005/8/layout/vList2"/>
    <dgm:cxn modelId="{7F2BBF7A-1008-4596-9EAF-3550FA8B79CA}" type="presParOf" srcId="{B583B82A-75DB-463E-91E3-65A458BD8E5B}" destId="{C2374B16-70C9-4D2E-ABD3-3512B4E068DA}" srcOrd="2" destOrd="0" presId="urn:microsoft.com/office/officeart/2005/8/layout/vList2"/>
    <dgm:cxn modelId="{2EACDDA8-A550-4249-A80F-16695B747789}" type="presParOf" srcId="{B583B82A-75DB-463E-91E3-65A458BD8E5B}" destId="{D4C19508-FBAB-4BA0-87FE-97DF577DA2CB}" srcOrd="3" destOrd="0" presId="urn:microsoft.com/office/officeart/2005/8/layout/vList2"/>
    <dgm:cxn modelId="{F51EB799-AEAB-4C84-BBCC-CC4EF63D7445}" type="presParOf" srcId="{B583B82A-75DB-463E-91E3-65A458BD8E5B}" destId="{FAA90CDF-152E-4004-9DA5-45E07B754850}" srcOrd="4" destOrd="0" presId="urn:microsoft.com/office/officeart/2005/8/layout/vList2"/>
    <dgm:cxn modelId="{ECDEEBDF-62D6-4FEF-B635-016171F71D93}" type="presParOf" srcId="{B583B82A-75DB-463E-91E3-65A458BD8E5B}" destId="{BC8FBEC5-3F3D-4990-9FF9-A34EB1FD0C72}" srcOrd="5" destOrd="0" presId="urn:microsoft.com/office/officeart/2005/8/layout/vList2"/>
    <dgm:cxn modelId="{305970A6-8902-4FEA-871D-2F49CE808C29}" type="presParOf" srcId="{B583B82A-75DB-463E-91E3-65A458BD8E5B}" destId="{EC71120C-DE41-489A-8900-E9D1900F5F2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10BEC-5617-4334-8EF2-5C52BF9A060C}"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115E04CE-1014-45E3-AEF8-55911CBF82BC}">
      <dgm:prSet custT="1"/>
      <dgm:spPr/>
      <dgm:t>
        <a:bodyPr/>
        <a:lstStyle/>
        <a:p>
          <a:r>
            <a:rPr lang="en-CA" sz="1600" dirty="0"/>
            <a:t>REMINDER</a:t>
          </a:r>
          <a:endParaRPr lang="en-US" sz="1600" dirty="0">
            <a:solidFill>
              <a:schemeClr val="tx1"/>
            </a:solidFill>
          </a:endParaRPr>
        </a:p>
      </dgm:t>
    </dgm:pt>
    <dgm:pt modelId="{B3048F4C-8677-45A2-8E99-C62798FD5148}" type="parTrans" cxnId="{ABE002D7-5F9C-43F3-AF2A-88A94DAF615C}">
      <dgm:prSet/>
      <dgm:spPr/>
      <dgm:t>
        <a:bodyPr/>
        <a:lstStyle/>
        <a:p>
          <a:endParaRPr lang="en-US"/>
        </a:p>
      </dgm:t>
    </dgm:pt>
    <dgm:pt modelId="{5EA24EAE-8E54-409D-A1BE-D5D2CD380AB4}" type="sibTrans" cxnId="{ABE002D7-5F9C-43F3-AF2A-88A94DAF615C}">
      <dgm:prSet/>
      <dgm:spPr/>
      <dgm:t>
        <a:bodyPr/>
        <a:lstStyle/>
        <a:p>
          <a:endParaRPr lang="en-US"/>
        </a:p>
      </dgm:t>
    </dgm:pt>
    <dgm:pt modelId="{1D2A22E6-DF57-44C6-ADB3-561013B60CC6}">
      <dgm:prSet custT="1"/>
      <dgm:spPr/>
      <dgm:t>
        <a:bodyPr/>
        <a:lstStyle/>
        <a:p>
          <a:r>
            <a:rPr lang="en-CA" sz="1600" dirty="0"/>
            <a:t>If paying by CASH, you are still required to create and invoice and purchase the assessment on-line. Choose e-transfer and we will modify with receipt of payment</a:t>
          </a:r>
          <a:endParaRPr lang="en-US" sz="1600" dirty="0">
            <a:solidFill>
              <a:schemeClr val="tx1"/>
            </a:solidFill>
          </a:endParaRPr>
        </a:p>
      </dgm:t>
    </dgm:pt>
    <dgm:pt modelId="{B3B9C606-4945-418E-96A6-34E93118B926}" type="parTrans" cxnId="{5C011A80-A36F-47CD-A2E7-FF941645AE2D}">
      <dgm:prSet/>
      <dgm:spPr/>
      <dgm:t>
        <a:bodyPr/>
        <a:lstStyle/>
        <a:p>
          <a:endParaRPr lang="en-US"/>
        </a:p>
      </dgm:t>
    </dgm:pt>
    <dgm:pt modelId="{F842C9EE-993E-432C-8CCE-EC745963F8EF}" type="sibTrans" cxnId="{5C011A80-A36F-47CD-A2E7-FF941645AE2D}">
      <dgm:prSet/>
      <dgm:spPr/>
      <dgm:t>
        <a:bodyPr/>
        <a:lstStyle/>
        <a:p>
          <a:endParaRPr lang="en-US"/>
        </a:p>
      </dgm:t>
    </dgm:pt>
    <dgm:pt modelId="{B105D064-4F03-4375-AEC4-9A34D55611AA}">
      <dgm:prSet custT="1"/>
      <dgm:spPr/>
      <dgm:t>
        <a:bodyPr/>
        <a:lstStyle/>
        <a:p>
          <a:r>
            <a:rPr lang="en-CA" sz="1600" dirty="0"/>
            <a:t>INCLUDE SKATERS NAME AND ASSESSMENTS TAKING ON YOUR INVOICE</a:t>
          </a:r>
          <a:endParaRPr lang="en-US" sz="1600" dirty="0">
            <a:solidFill>
              <a:schemeClr val="tx1"/>
            </a:solidFill>
          </a:endParaRPr>
        </a:p>
      </dgm:t>
    </dgm:pt>
    <dgm:pt modelId="{571A811B-4907-42C6-A2F0-D06A90E3712B}" type="parTrans" cxnId="{41403583-F0D4-4EEF-BF36-39527B0A8AF2}">
      <dgm:prSet/>
      <dgm:spPr/>
      <dgm:t>
        <a:bodyPr/>
        <a:lstStyle/>
        <a:p>
          <a:endParaRPr lang="en-US"/>
        </a:p>
      </dgm:t>
    </dgm:pt>
    <dgm:pt modelId="{A7E1B014-6B63-4F12-A17F-7F98A58EAD29}" type="sibTrans" cxnId="{41403583-F0D4-4EEF-BF36-39527B0A8AF2}">
      <dgm:prSet/>
      <dgm:spPr/>
      <dgm:t>
        <a:bodyPr/>
        <a:lstStyle/>
        <a:p>
          <a:endParaRPr lang="en-US"/>
        </a:p>
      </dgm:t>
    </dgm:pt>
    <dgm:pt modelId="{A6A17B1F-843F-4CED-B11E-87098FC3998D}">
      <dgm:prSet custT="1"/>
      <dgm:spPr/>
      <dgm:t>
        <a:bodyPr/>
        <a:lstStyle/>
        <a:p>
          <a:r>
            <a:rPr lang="en-US" sz="1600" dirty="0"/>
            <a:t>INCLUDE INVOICE NUMBER ON YOUR ENVELOPE PROVIDED BY THE COACH</a:t>
          </a:r>
          <a:endParaRPr lang="en-US" sz="1200" dirty="0"/>
        </a:p>
      </dgm:t>
    </dgm:pt>
    <dgm:pt modelId="{5C844324-6292-46C4-8C31-DCCBB2AEC809}" type="parTrans" cxnId="{2E34F7FF-EAB8-4896-9896-57F76FBFEEA4}">
      <dgm:prSet/>
      <dgm:spPr/>
      <dgm:t>
        <a:bodyPr/>
        <a:lstStyle/>
        <a:p>
          <a:endParaRPr lang="en-US"/>
        </a:p>
      </dgm:t>
    </dgm:pt>
    <dgm:pt modelId="{C779C9E0-1D65-478E-8086-21A8B7BD6D99}" type="sibTrans" cxnId="{2E34F7FF-EAB8-4896-9896-57F76FBFEEA4}">
      <dgm:prSet/>
      <dgm:spPr/>
      <dgm:t>
        <a:bodyPr/>
        <a:lstStyle/>
        <a:p>
          <a:endParaRPr lang="en-US"/>
        </a:p>
      </dgm:t>
    </dgm:pt>
    <dgm:pt modelId="{FE091D31-C07F-4D78-9E46-DC95CA75C550}" type="pres">
      <dgm:prSet presAssocID="{16C10BEC-5617-4334-8EF2-5C52BF9A060C}" presName="Name0" presStyleCnt="0">
        <dgm:presLayoutVars>
          <dgm:dir/>
          <dgm:resizeHandles val="exact"/>
        </dgm:presLayoutVars>
      </dgm:prSet>
      <dgm:spPr/>
    </dgm:pt>
    <dgm:pt modelId="{E8141C91-A037-4B63-B2E7-909CBF3ABC1C}" type="pres">
      <dgm:prSet presAssocID="{115E04CE-1014-45E3-AEF8-55911CBF82BC}" presName="node" presStyleLbl="node1" presStyleIdx="0" presStyleCnt="4">
        <dgm:presLayoutVars>
          <dgm:bulletEnabled val="1"/>
        </dgm:presLayoutVars>
      </dgm:prSet>
      <dgm:spPr/>
    </dgm:pt>
    <dgm:pt modelId="{CA0BB296-8484-4165-94BF-7F23E3874604}" type="pres">
      <dgm:prSet presAssocID="{5EA24EAE-8E54-409D-A1BE-D5D2CD380AB4}" presName="sibTrans" presStyleLbl="sibTrans1D1" presStyleIdx="0" presStyleCnt="3"/>
      <dgm:spPr/>
    </dgm:pt>
    <dgm:pt modelId="{62A574E7-5B13-431D-B50E-63390C129C67}" type="pres">
      <dgm:prSet presAssocID="{5EA24EAE-8E54-409D-A1BE-D5D2CD380AB4}" presName="connectorText" presStyleLbl="sibTrans1D1" presStyleIdx="0" presStyleCnt="3"/>
      <dgm:spPr/>
    </dgm:pt>
    <dgm:pt modelId="{AAC63D02-13F7-40DA-AA9F-D0684B333F26}" type="pres">
      <dgm:prSet presAssocID="{1D2A22E6-DF57-44C6-ADB3-561013B60CC6}" presName="node" presStyleLbl="node1" presStyleIdx="1" presStyleCnt="4">
        <dgm:presLayoutVars>
          <dgm:bulletEnabled val="1"/>
        </dgm:presLayoutVars>
      </dgm:prSet>
      <dgm:spPr/>
    </dgm:pt>
    <dgm:pt modelId="{20844CD4-6861-4B43-8188-BA04F1C7548B}" type="pres">
      <dgm:prSet presAssocID="{F842C9EE-993E-432C-8CCE-EC745963F8EF}" presName="sibTrans" presStyleLbl="sibTrans1D1" presStyleIdx="1" presStyleCnt="3"/>
      <dgm:spPr/>
    </dgm:pt>
    <dgm:pt modelId="{9255548B-E17B-4647-ACE5-B52D0FF4D676}" type="pres">
      <dgm:prSet presAssocID="{F842C9EE-993E-432C-8CCE-EC745963F8EF}" presName="connectorText" presStyleLbl="sibTrans1D1" presStyleIdx="1" presStyleCnt="3"/>
      <dgm:spPr/>
    </dgm:pt>
    <dgm:pt modelId="{A72A79F1-99FF-41FC-8647-7F9D6C37994B}" type="pres">
      <dgm:prSet presAssocID="{B105D064-4F03-4375-AEC4-9A34D55611AA}" presName="node" presStyleLbl="node1" presStyleIdx="2" presStyleCnt="4" custLinFactX="-100000" custLinFactY="22505" custLinFactNeighborX="-146794" custLinFactNeighborY="100000">
        <dgm:presLayoutVars>
          <dgm:bulletEnabled val="1"/>
        </dgm:presLayoutVars>
      </dgm:prSet>
      <dgm:spPr/>
    </dgm:pt>
    <dgm:pt modelId="{9C53675B-91FB-466D-A4F0-DCC7E2D6574C}" type="pres">
      <dgm:prSet presAssocID="{A7E1B014-6B63-4F12-A17F-7F98A58EAD29}" presName="sibTrans" presStyleLbl="sibTrans1D1" presStyleIdx="2" presStyleCnt="3"/>
      <dgm:spPr/>
    </dgm:pt>
    <dgm:pt modelId="{AED06B78-6905-439E-B2B1-DD4BFC61D66F}" type="pres">
      <dgm:prSet presAssocID="{A7E1B014-6B63-4F12-A17F-7F98A58EAD29}" presName="connectorText" presStyleLbl="sibTrans1D1" presStyleIdx="2" presStyleCnt="3"/>
      <dgm:spPr/>
    </dgm:pt>
    <dgm:pt modelId="{F87EBA23-4AA4-44E3-9A43-BCAB8FB871B1}" type="pres">
      <dgm:prSet presAssocID="{A6A17B1F-843F-4CED-B11E-87098FC3998D}" presName="node" presStyleLbl="node1" presStyleIdx="3" presStyleCnt="4" custLinFactNeighborX="-12297" custLinFactNeighborY="151">
        <dgm:presLayoutVars>
          <dgm:bulletEnabled val="1"/>
        </dgm:presLayoutVars>
      </dgm:prSet>
      <dgm:spPr/>
    </dgm:pt>
  </dgm:ptLst>
  <dgm:cxnLst>
    <dgm:cxn modelId="{16B2A446-C045-41FE-891B-20B105276EFE}" type="presOf" srcId="{F842C9EE-993E-432C-8CCE-EC745963F8EF}" destId="{20844CD4-6861-4B43-8188-BA04F1C7548B}" srcOrd="0" destOrd="0" presId="urn:microsoft.com/office/officeart/2016/7/layout/RepeatingBendingProcessNew"/>
    <dgm:cxn modelId="{F1FFF946-DFE0-4028-AFED-3DD38A33F61B}" type="presOf" srcId="{1D2A22E6-DF57-44C6-ADB3-561013B60CC6}" destId="{AAC63D02-13F7-40DA-AA9F-D0684B333F26}" srcOrd="0" destOrd="0" presId="urn:microsoft.com/office/officeart/2016/7/layout/RepeatingBendingProcessNew"/>
    <dgm:cxn modelId="{539D394F-0DFE-47F1-BF5A-2C43582F8CDA}" type="presOf" srcId="{F842C9EE-993E-432C-8CCE-EC745963F8EF}" destId="{9255548B-E17B-4647-ACE5-B52D0FF4D676}" srcOrd="1" destOrd="0" presId="urn:microsoft.com/office/officeart/2016/7/layout/RepeatingBendingProcessNew"/>
    <dgm:cxn modelId="{80E85D4F-9040-42C7-8B37-85BE4912273B}" type="presOf" srcId="{A6A17B1F-843F-4CED-B11E-87098FC3998D}" destId="{F87EBA23-4AA4-44E3-9A43-BCAB8FB871B1}" srcOrd="0" destOrd="0" presId="urn:microsoft.com/office/officeart/2016/7/layout/RepeatingBendingProcessNew"/>
    <dgm:cxn modelId="{5C011A80-A36F-47CD-A2E7-FF941645AE2D}" srcId="{16C10BEC-5617-4334-8EF2-5C52BF9A060C}" destId="{1D2A22E6-DF57-44C6-ADB3-561013B60CC6}" srcOrd="1" destOrd="0" parTransId="{B3B9C606-4945-418E-96A6-34E93118B926}" sibTransId="{F842C9EE-993E-432C-8CCE-EC745963F8EF}"/>
    <dgm:cxn modelId="{41403583-F0D4-4EEF-BF36-39527B0A8AF2}" srcId="{16C10BEC-5617-4334-8EF2-5C52BF9A060C}" destId="{B105D064-4F03-4375-AEC4-9A34D55611AA}" srcOrd="2" destOrd="0" parTransId="{571A811B-4907-42C6-A2F0-D06A90E3712B}" sibTransId="{A7E1B014-6B63-4F12-A17F-7F98A58EAD29}"/>
    <dgm:cxn modelId="{CC00AC86-A4DF-4E03-8079-A50E81EEC81F}" type="presOf" srcId="{A7E1B014-6B63-4F12-A17F-7F98A58EAD29}" destId="{AED06B78-6905-439E-B2B1-DD4BFC61D66F}" srcOrd="1" destOrd="0" presId="urn:microsoft.com/office/officeart/2016/7/layout/RepeatingBendingProcessNew"/>
    <dgm:cxn modelId="{CA4AA497-526E-4705-9FDC-FD81B95F70C9}" type="presOf" srcId="{A7E1B014-6B63-4F12-A17F-7F98A58EAD29}" destId="{9C53675B-91FB-466D-A4F0-DCC7E2D6574C}" srcOrd="0" destOrd="0" presId="urn:microsoft.com/office/officeart/2016/7/layout/RepeatingBendingProcessNew"/>
    <dgm:cxn modelId="{4032E49B-9CEE-42AB-B798-176C94685C99}" type="presOf" srcId="{B105D064-4F03-4375-AEC4-9A34D55611AA}" destId="{A72A79F1-99FF-41FC-8647-7F9D6C37994B}" srcOrd="0" destOrd="0" presId="urn:microsoft.com/office/officeart/2016/7/layout/RepeatingBendingProcessNew"/>
    <dgm:cxn modelId="{5FA6C7AB-CC30-4882-97BD-3D37D0FF32BF}" type="presOf" srcId="{115E04CE-1014-45E3-AEF8-55911CBF82BC}" destId="{E8141C91-A037-4B63-B2E7-909CBF3ABC1C}" srcOrd="0" destOrd="0" presId="urn:microsoft.com/office/officeart/2016/7/layout/RepeatingBendingProcessNew"/>
    <dgm:cxn modelId="{6DAACFC6-A8D6-41CC-BC05-B538F91C9254}" type="presOf" srcId="{5EA24EAE-8E54-409D-A1BE-D5D2CD380AB4}" destId="{62A574E7-5B13-431D-B50E-63390C129C67}" srcOrd="1" destOrd="0" presId="urn:microsoft.com/office/officeart/2016/7/layout/RepeatingBendingProcessNew"/>
    <dgm:cxn modelId="{9278A9CF-2415-4E53-A36C-48BAFC430F33}" type="presOf" srcId="{5EA24EAE-8E54-409D-A1BE-D5D2CD380AB4}" destId="{CA0BB296-8484-4165-94BF-7F23E3874604}" srcOrd="0" destOrd="0" presId="urn:microsoft.com/office/officeart/2016/7/layout/RepeatingBendingProcessNew"/>
    <dgm:cxn modelId="{1D2403D5-0C5B-490F-98F0-3F46133B1D15}" type="presOf" srcId="{16C10BEC-5617-4334-8EF2-5C52BF9A060C}" destId="{FE091D31-C07F-4D78-9E46-DC95CA75C550}" srcOrd="0" destOrd="0" presId="urn:microsoft.com/office/officeart/2016/7/layout/RepeatingBendingProcessNew"/>
    <dgm:cxn modelId="{ABE002D7-5F9C-43F3-AF2A-88A94DAF615C}" srcId="{16C10BEC-5617-4334-8EF2-5C52BF9A060C}" destId="{115E04CE-1014-45E3-AEF8-55911CBF82BC}" srcOrd="0" destOrd="0" parTransId="{B3048F4C-8677-45A2-8E99-C62798FD5148}" sibTransId="{5EA24EAE-8E54-409D-A1BE-D5D2CD380AB4}"/>
    <dgm:cxn modelId="{2E34F7FF-EAB8-4896-9896-57F76FBFEEA4}" srcId="{16C10BEC-5617-4334-8EF2-5C52BF9A060C}" destId="{A6A17B1F-843F-4CED-B11E-87098FC3998D}" srcOrd="3" destOrd="0" parTransId="{5C844324-6292-46C4-8C31-DCCBB2AEC809}" sibTransId="{C779C9E0-1D65-478E-8086-21A8B7BD6D99}"/>
    <dgm:cxn modelId="{28F476D5-E38B-4DC6-AD9C-75EA179169F8}" type="presParOf" srcId="{FE091D31-C07F-4D78-9E46-DC95CA75C550}" destId="{E8141C91-A037-4B63-B2E7-909CBF3ABC1C}" srcOrd="0" destOrd="0" presId="urn:microsoft.com/office/officeart/2016/7/layout/RepeatingBendingProcessNew"/>
    <dgm:cxn modelId="{A9373C6E-BD06-43F9-9DB2-7762F9F7FDE3}" type="presParOf" srcId="{FE091D31-C07F-4D78-9E46-DC95CA75C550}" destId="{CA0BB296-8484-4165-94BF-7F23E3874604}" srcOrd="1" destOrd="0" presId="urn:microsoft.com/office/officeart/2016/7/layout/RepeatingBendingProcessNew"/>
    <dgm:cxn modelId="{C030FAF0-359B-47F4-8DEE-87495E63C751}" type="presParOf" srcId="{CA0BB296-8484-4165-94BF-7F23E3874604}" destId="{62A574E7-5B13-431D-B50E-63390C129C67}" srcOrd="0" destOrd="0" presId="urn:microsoft.com/office/officeart/2016/7/layout/RepeatingBendingProcessNew"/>
    <dgm:cxn modelId="{CC6B3A51-9C45-423B-9361-BFBF8E3D12FF}" type="presParOf" srcId="{FE091D31-C07F-4D78-9E46-DC95CA75C550}" destId="{AAC63D02-13F7-40DA-AA9F-D0684B333F26}" srcOrd="2" destOrd="0" presId="urn:microsoft.com/office/officeart/2016/7/layout/RepeatingBendingProcessNew"/>
    <dgm:cxn modelId="{01A901EC-A357-4E3A-A9C3-753D03BC8AA5}" type="presParOf" srcId="{FE091D31-C07F-4D78-9E46-DC95CA75C550}" destId="{20844CD4-6861-4B43-8188-BA04F1C7548B}" srcOrd="3" destOrd="0" presId="urn:microsoft.com/office/officeart/2016/7/layout/RepeatingBendingProcessNew"/>
    <dgm:cxn modelId="{A690970B-49B5-40FF-BEFF-FB12A4603DE3}" type="presParOf" srcId="{20844CD4-6861-4B43-8188-BA04F1C7548B}" destId="{9255548B-E17B-4647-ACE5-B52D0FF4D676}" srcOrd="0" destOrd="0" presId="urn:microsoft.com/office/officeart/2016/7/layout/RepeatingBendingProcessNew"/>
    <dgm:cxn modelId="{A82946E3-048B-40BF-880E-3C7941247864}" type="presParOf" srcId="{FE091D31-C07F-4D78-9E46-DC95CA75C550}" destId="{A72A79F1-99FF-41FC-8647-7F9D6C37994B}" srcOrd="4" destOrd="0" presId="urn:microsoft.com/office/officeart/2016/7/layout/RepeatingBendingProcessNew"/>
    <dgm:cxn modelId="{00E2E9C3-874C-4818-BC75-57890CC85E71}" type="presParOf" srcId="{FE091D31-C07F-4D78-9E46-DC95CA75C550}" destId="{9C53675B-91FB-466D-A4F0-DCC7E2D6574C}" srcOrd="5" destOrd="0" presId="urn:microsoft.com/office/officeart/2016/7/layout/RepeatingBendingProcessNew"/>
    <dgm:cxn modelId="{B68CE7DA-A23F-4DD7-BC11-3163A8E26DCA}" type="presParOf" srcId="{9C53675B-91FB-466D-A4F0-DCC7E2D6574C}" destId="{AED06B78-6905-439E-B2B1-DD4BFC61D66F}" srcOrd="0" destOrd="0" presId="urn:microsoft.com/office/officeart/2016/7/layout/RepeatingBendingProcessNew"/>
    <dgm:cxn modelId="{DFDF318A-26C9-4566-A6DC-E67998A382E0}" type="presParOf" srcId="{FE091D31-C07F-4D78-9E46-DC95CA75C550}" destId="{F87EBA23-4AA4-44E3-9A43-BCAB8FB871B1}"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1881FC-B2E0-4452-819A-C0E49877A3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FC5D4F8-B735-4967-848B-E82423BDC1F3}" type="pres">
      <dgm:prSet presAssocID="{2E1881FC-B2E0-4452-819A-C0E49877A329}" presName="linear" presStyleCnt="0">
        <dgm:presLayoutVars>
          <dgm:animLvl val="lvl"/>
          <dgm:resizeHandles val="exact"/>
        </dgm:presLayoutVars>
      </dgm:prSet>
      <dgm:spPr/>
    </dgm:pt>
  </dgm:ptLst>
  <dgm:cxnLst>
    <dgm:cxn modelId="{B560CA6D-78D4-4100-B95D-EDF64AD7268D}" type="presOf" srcId="{2E1881FC-B2E0-4452-819A-C0E49877A329}" destId="{2FC5D4F8-B735-4967-848B-E82423BDC1F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CDE9C-52D6-486D-A31A-5A0E51DD2F78}">
      <dsp:nvSpPr>
        <dsp:cNvPr id="0" name=""/>
        <dsp:cNvSpPr/>
      </dsp:nvSpPr>
      <dsp:spPr>
        <a:xfrm>
          <a:off x="4880696" y="350368"/>
          <a:ext cx="754207" cy="818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E21D7-DDBA-42CF-A4D8-B1A38A0BD2D7}">
      <dsp:nvSpPr>
        <dsp:cNvPr id="0" name=""/>
        <dsp:cNvSpPr/>
      </dsp:nvSpPr>
      <dsp:spPr>
        <a:xfrm>
          <a:off x="228331" y="2106532"/>
          <a:ext cx="10058937" cy="99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STORM WATCHES AND CLOSURES – in the event of storms or unforeseen closures, we will post on our website as well as send you an email.  We normally only close if the facility is closed.  Therefor if you see from a community posting that the arena is closed, then so are we.  There is the off-chance if our administrator does not have power, they will not be able to email you.  Please don’t call the arena as they are not part of our operation for detailed info.</a:t>
          </a:r>
          <a:endParaRPr lang="en-US" sz="1600" kern="1200" dirty="0"/>
        </a:p>
      </dsp:txBody>
      <dsp:txXfrm>
        <a:off x="228331" y="2106532"/>
        <a:ext cx="10058937" cy="991112"/>
      </dsp:txXfrm>
    </dsp:sp>
    <dsp:sp modelId="{0B68C8D6-E6E5-472F-B1CC-097F118F7CAB}">
      <dsp:nvSpPr>
        <dsp:cNvPr id="0" name=""/>
        <dsp:cNvSpPr/>
      </dsp:nvSpPr>
      <dsp:spPr>
        <a:xfrm>
          <a:off x="4943371" y="3296308"/>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8A1848-1B57-4D4B-9E1D-13DBFB149141}">
      <dsp:nvSpPr>
        <dsp:cNvPr id="0" name=""/>
        <dsp:cNvSpPr/>
      </dsp:nvSpPr>
      <dsp:spPr>
        <a:xfrm>
          <a:off x="6581" y="4739878"/>
          <a:ext cx="10502436" cy="81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kern="1200" dirty="0"/>
            <a:t>Please keep your account contact info up to date.  You can add a second email to your account if needed</a:t>
          </a:r>
          <a:endParaRPr lang="en-US" sz="1600" kern="1200" dirty="0"/>
        </a:p>
      </dsp:txBody>
      <dsp:txXfrm>
        <a:off x="6581" y="4739878"/>
        <a:ext cx="10502436" cy="810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12E8-4746-4E80-A09E-D8963A2A9608}">
      <dsp:nvSpPr>
        <dsp:cNvPr id="0" name=""/>
        <dsp:cNvSpPr/>
      </dsp:nvSpPr>
      <dsp:spPr>
        <a:xfrm>
          <a:off x="0" y="51055"/>
          <a:ext cx="6544416" cy="14334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Your skaters are able to follow the </a:t>
          </a:r>
          <a:r>
            <a:rPr lang="en-CA" sz="2000" kern="1200" dirty="0" err="1"/>
            <a:t>Starskate</a:t>
          </a:r>
          <a:r>
            <a:rPr lang="en-CA" sz="2000" kern="1200" dirty="0"/>
            <a:t> or Podium Pathway</a:t>
          </a:r>
          <a:endParaRPr lang="en-US" sz="2000" kern="1200" dirty="0"/>
        </a:p>
      </dsp:txBody>
      <dsp:txXfrm>
        <a:off x="69977" y="121032"/>
        <a:ext cx="6404462" cy="1293524"/>
      </dsp:txXfrm>
    </dsp:sp>
    <dsp:sp modelId="{C2374B16-70C9-4D2E-ABD3-3512B4E068DA}">
      <dsp:nvSpPr>
        <dsp:cNvPr id="0" name=""/>
        <dsp:cNvSpPr/>
      </dsp:nvSpPr>
      <dsp:spPr>
        <a:xfrm>
          <a:off x="0" y="1542134"/>
          <a:ext cx="6544416" cy="14334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Depending on your skating level you are in the learn-to-train or train-to-train level of Sport for Life Long-Term development in Sport</a:t>
          </a:r>
        </a:p>
      </dsp:txBody>
      <dsp:txXfrm>
        <a:off x="69977" y="1612111"/>
        <a:ext cx="6404462" cy="1293524"/>
      </dsp:txXfrm>
    </dsp:sp>
    <dsp:sp modelId="{FAA90CDF-152E-4004-9DA5-45E07B754850}">
      <dsp:nvSpPr>
        <dsp:cNvPr id="0" name=""/>
        <dsp:cNvSpPr/>
      </dsp:nvSpPr>
      <dsp:spPr>
        <a:xfrm>
          <a:off x="0" y="3033213"/>
          <a:ext cx="6544416" cy="143347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If you have not already, go to skatecanada.ca/members to create an account in your child’s name. This way you will be able to see their STARskate Achievements and follow their official progress.</a:t>
          </a:r>
          <a:endParaRPr lang="en-US" sz="2000" kern="1200" dirty="0"/>
        </a:p>
      </dsp:txBody>
      <dsp:txXfrm>
        <a:off x="69977" y="3103190"/>
        <a:ext cx="6404462" cy="1293524"/>
      </dsp:txXfrm>
    </dsp:sp>
    <dsp:sp modelId="{EC71120C-DE41-489A-8900-E9D1900F5F21}">
      <dsp:nvSpPr>
        <dsp:cNvPr id="0" name=""/>
        <dsp:cNvSpPr/>
      </dsp:nvSpPr>
      <dsp:spPr>
        <a:xfrm>
          <a:off x="0" y="4524291"/>
          <a:ext cx="6544416" cy="143347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When logged into your account with Skate Canada you can read more on Pathway choices</a:t>
          </a:r>
          <a:endParaRPr lang="en-US" sz="2000" kern="1200" dirty="0"/>
        </a:p>
      </dsp:txBody>
      <dsp:txXfrm>
        <a:off x="69977" y="4594268"/>
        <a:ext cx="6404462" cy="1293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B296-8484-4165-94BF-7F23E3874604}">
      <dsp:nvSpPr>
        <dsp:cNvPr id="0" name=""/>
        <dsp:cNvSpPr/>
      </dsp:nvSpPr>
      <dsp:spPr>
        <a:xfrm>
          <a:off x="3659337" y="835373"/>
          <a:ext cx="642869" cy="91440"/>
        </a:xfrm>
        <a:custGeom>
          <a:avLst/>
          <a:gdLst/>
          <a:ahLst/>
          <a:cxnLst/>
          <a:rect l="0" t="0" r="0" b="0"/>
          <a:pathLst>
            <a:path>
              <a:moveTo>
                <a:pt x="0" y="45720"/>
              </a:moveTo>
              <a:lnTo>
                <a:pt x="64286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3935" y="877725"/>
        <a:ext cx="33673" cy="6734"/>
      </dsp:txXfrm>
    </dsp:sp>
    <dsp:sp modelId="{E8141C91-A037-4B63-B2E7-909CBF3ABC1C}">
      <dsp:nvSpPr>
        <dsp:cNvPr id="0" name=""/>
        <dsp:cNvSpPr/>
      </dsp:nvSpPr>
      <dsp:spPr>
        <a:xfrm>
          <a:off x="733008" y="2654"/>
          <a:ext cx="2928128" cy="17568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481" tIns="150608" rIns="143481" bIns="150608" numCol="1" spcCol="1270" anchor="ctr" anchorCtr="0">
          <a:noAutofit/>
        </a:bodyPr>
        <a:lstStyle/>
        <a:p>
          <a:pPr marL="0" lvl="0" indent="0" algn="ctr" defTabSz="711200">
            <a:lnSpc>
              <a:spcPct val="90000"/>
            </a:lnSpc>
            <a:spcBef>
              <a:spcPct val="0"/>
            </a:spcBef>
            <a:spcAft>
              <a:spcPct val="35000"/>
            </a:spcAft>
            <a:buNone/>
          </a:pPr>
          <a:r>
            <a:rPr lang="en-CA" sz="1600" kern="1200" dirty="0"/>
            <a:t>REMINDER</a:t>
          </a:r>
          <a:endParaRPr lang="en-US" sz="1600" kern="1200" dirty="0">
            <a:solidFill>
              <a:schemeClr val="tx1"/>
            </a:solidFill>
          </a:endParaRPr>
        </a:p>
      </dsp:txBody>
      <dsp:txXfrm>
        <a:off x="733008" y="2654"/>
        <a:ext cx="2928128" cy="1756877"/>
      </dsp:txXfrm>
    </dsp:sp>
    <dsp:sp modelId="{20844CD4-6861-4B43-8188-BA04F1C7548B}">
      <dsp:nvSpPr>
        <dsp:cNvPr id="0" name=""/>
        <dsp:cNvSpPr/>
      </dsp:nvSpPr>
      <dsp:spPr>
        <a:xfrm>
          <a:off x="1464064" y="1757731"/>
          <a:ext cx="4334606" cy="645523"/>
        </a:xfrm>
        <a:custGeom>
          <a:avLst/>
          <a:gdLst/>
          <a:ahLst/>
          <a:cxnLst/>
          <a:rect l="0" t="0" r="0" b="0"/>
          <a:pathLst>
            <a:path>
              <a:moveTo>
                <a:pt x="4334606" y="0"/>
              </a:moveTo>
              <a:lnTo>
                <a:pt x="4334606" y="339861"/>
              </a:lnTo>
              <a:lnTo>
                <a:pt x="0" y="339861"/>
              </a:lnTo>
              <a:lnTo>
                <a:pt x="0" y="645523"/>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1692" y="2077126"/>
        <a:ext cx="219351" cy="6734"/>
      </dsp:txXfrm>
    </dsp:sp>
    <dsp:sp modelId="{AAC63D02-13F7-40DA-AA9F-D0684B333F26}">
      <dsp:nvSpPr>
        <dsp:cNvPr id="0" name=""/>
        <dsp:cNvSpPr/>
      </dsp:nvSpPr>
      <dsp:spPr>
        <a:xfrm>
          <a:off x="4334606" y="2654"/>
          <a:ext cx="2928128" cy="1756877"/>
        </a:xfrm>
        <a:prstGeom prst="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481" tIns="150608" rIns="143481" bIns="150608" numCol="1" spcCol="1270" anchor="ctr" anchorCtr="0">
          <a:noAutofit/>
        </a:bodyPr>
        <a:lstStyle/>
        <a:p>
          <a:pPr marL="0" lvl="0" indent="0" algn="ctr" defTabSz="711200">
            <a:lnSpc>
              <a:spcPct val="90000"/>
            </a:lnSpc>
            <a:spcBef>
              <a:spcPct val="0"/>
            </a:spcBef>
            <a:spcAft>
              <a:spcPct val="35000"/>
            </a:spcAft>
            <a:buNone/>
          </a:pPr>
          <a:r>
            <a:rPr lang="en-CA" sz="1600" kern="1200" dirty="0"/>
            <a:t>If paying by CASH, you are still required to create and invoice and purchase the assessment on-line. Choose e-transfer and we will modify with receipt of payment</a:t>
          </a:r>
          <a:endParaRPr lang="en-US" sz="1600" kern="1200" dirty="0">
            <a:solidFill>
              <a:schemeClr val="tx1"/>
            </a:solidFill>
          </a:endParaRPr>
        </a:p>
      </dsp:txBody>
      <dsp:txXfrm>
        <a:off x="4334606" y="2654"/>
        <a:ext cx="2928128" cy="1756877"/>
      </dsp:txXfrm>
    </dsp:sp>
    <dsp:sp modelId="{9C53675B-91FB-466D-A4F0-DCC7E2D6574C}">
      <dsp:nvSpPr>
        <dsp:cNvPr id="0" name=""/>
        <dsp:cNvSpPr/>
      </dsp:nvSpPr>
      <dsp:spPr>
        <a:xfrm>
          <a:off x="2926328" y="3268372"/>
          <a:ext cx="1015805" cy="91440"/>
        </a:xfrm>
        <a:custGeom>
          <a:avLst/>
          <a:gdLst/>
          <a:ahLst/>
          <a:cxnLst/>
          <a:rect l="0" t="0" r="0" b="0"/>
          <a:pathLst>
            <a:path>
              <a:moveTo>
                <a:pt x="0" y="45721"/>
              </a:moveTo>
              <a:lnTo>
                <a:pt x="525002" y="45721"/>
              </a:lnTo>
              <a:lnTo>
                <a:pt x="525002" y="45720"/>
              </a:lnTo>
              <a:lnTo>
                <a:pt x="1015805"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8071" y="3310725"/>
        <a:ext cx="52320" cy="6734"/>
      </dsp:txXfrm>
    </dsp:sp>
    <dsp:sp modelId="{A72A79F1-99FF-41FC-8647-7F9D6C37994B}">
      <dsp:nvSpPr>
        <dsp:cNvPr id="0" name=""/>
        <dsp:cNvSpPr/>
      </dsp:nvSpPr>
      <dsp:spPr>
        <a:xfrm>
          <a:off x="0" y="2435655"/>
          <a:ext cx="2928128" cy="1756877"/>
        </a:xfrm>
        <a:prstGeom prst="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481" tIns="150608" rIns="143481" bIns="150608" numCol="1" spcCol="1270" anchor="ctr" anchorCtr="0">
          <a:noAutofit/>
        </a:bodyPr>
        <a:lstStyle/>
        <a:p>
          <a:pPr marL="0" lvl="0" indent="0" algn="ctr" defTabSz="711200">
            <a:lnSpc>
              <a:spcPct val="90000"/>
            </a:lnSpc>
            <a:spcBef>
              <a:spcPct val="0"/>
            </a:spcBef>
            <a:spcAft>
              <a:spcPct val="35000"/>
            </a:spcAft>
            <a:buNone/>
          </a:pPr>
          <a:r>
            <a:rPr lang="en-CA" sz="1600" kern="1200" dirty="0"/>
            <a:t>INCLUDE SKATERS NAME AND ASSESSMENTS TAKING ON YOUR INVOICE</a:t>
          </a:r>
          <a:endParaRPr lang="en-US" sz="1600" kern="1200" dirty="0">
            <a:solidFill>
              <a:schemeClr val="tx1"/>
            </a:solidFill>
          </a:endParaRPr>
        </a:p>
      </dsp:txBody>
      <dsp:txXfrm>
        <a:off x="0" y="2435655"/>
        <a:ext cx="2928128" cy="1756877"/>
      </dsp:txXfrm>
    </dsp:sp>
    <dsp:sp modelId="{F87EBA23-4AA4-44E3-9A43-BCAB8FB871B1}">
      <dsp:nvSpPr>
        <dsp:cNvPr id="0" name=""/>
        <dsp:cNvSpPr/>
      </dsp:nvSpPr>
      <dsp:spPr>
        <a:xfrm>
          <a:off x="3974534" y="2435654"/>
          <a:ext cx="2928128" cy="1756877"/>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3481" tIns="150608" rIns="143481" bIns="150608" numCol="1" spcCol="1270" anchor="ctr" anchorCtr="0">
          <a:noAutofit/>
        </a:bodyPr>
        <a:lstStyle/>
        <a:p>
          <a:pPr marL="0" lvl="0" indent="0" algn="ctr" defTabSz="711200">
            <a:lnSpc>
              <a:spcPct val="90000"/>
            </a:lnSpc>
            <a:spcBef>
              <a:spcPct val="0"/>
            </a:spcBef>
            <a:spcAft>
              <a:spcPct val="35000"/>
            </a:spcAft>
            <a:buNone/>
          </a:pPr>
          <a:r>
            <a:rPr lang="en-US" sz="1600" kern="1200" dirty="0"/>
            <a:t>INCLUDE INVOICE NUMBER ON YOUR ENVELOPE PROVIDED BY THE COACH</a:t>
          </a:r>
          <a:endParaRPr lang="en-US" sz="1200" kern="1200" dirty="0"/>
        </a:p>
      </dsp:txBody>
      <dsp:txXfrm>
        <a:off x="3974534" y="2435654"/>
        <a:ext cx="2928128" cy="1756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D9EA-84FC-26DF-A333-CF8D7A8C8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06853D8-82B2-D36C-CEF8-551DCE04A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FFBA583-D983-5B9C-A12A-41BD6C6D48DD}"/>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5" name="Footer Placeholder 4">
            <a:extLst>
              <a:ext uri="{FF2B5EF4-FFF2-40B4-BE49-F238E27FC236}">
                <a16:creationId xmlns:a16="http://schemas.microsoft.com/office/drawing/2014/main" id="{A0F010F9-DEA7-7D9B-AD4A-C97162AFB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8D-7B45-75A5-648E-5718A478BCF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6181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0810-0A2F-2860-E0E2-7B92CDFD763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EBABA2-D0B7-B93B-5B92-16B2EA407F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A036C3-5191-CFB7-83F2-F333A9578588}"/>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46F05F6D-7F38-7A36-F85E-E30F3AC8E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3E337-9C99-FBB3-31B0-3176539D2FF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76871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B3020-0FB4-0A2C-3E70-02EC7B5F2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E63449-3B90-7F72-3A51-2C8992DF3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CDC278-5D88-2547-048D-54DDE0411745}"/>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8B1802E7-1C7D-75EC-474F-E0E030B9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4313D-B559-93A6-B6BB-90ECB6C83101}"/>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415103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3A81-CF6F-A345-279F-F5E5C810F3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714297-E344-FFC8-1183-2B6105D00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5A6DCF-9788-4310-C1B7-264A8EA07BC6}"/>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098CF88A-310E-8FAD-C709-250208550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6AA11-51C8-8184-D47B-8DF4E220D0E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03089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6240-11B1-FA27-2CB5-D43493C2A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95439AB-0861-C156-86ED-E2934A14DB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237C6-E6F9-5518-C42E-93F9E21B858B}"/>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5" name="Footer Placeholder 4">
            <a:extLst>
              <a:ext uri="{FF2B5EF4-FFF2-40B4-BE49-F238E27FC236}">
                <a16:creationId xmlns:a16="http://schemas.microsoft.com/office/drawing/2014/main" id="{10BEDBA2-B3E0-2B58-A7E0-32BC518E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59648-57B0-1889-3C61-891940F72AF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92227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C692-479A-242F-18BE-B64484AF59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AEA4EC8-C179-CF1F-ADD1-8A53861113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313B5-F9F2-C249-1874-610193854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474274A-C89E-9693-8F80-96F0E12BB5B4}"/>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6" name="Footer Placeholder 5">
            <a:extLst>
              <a:ext uri="{FF2B5EF4-FFF2-40B4-BE49-F238E27FC236}">
                <a16:creationId xmlns:a16="http://schemas.microsoft.com/office/drawing/2014/main" id="{74869C09-B81A-4444-7189-BC266BB48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F0C32-5D6A-41A8-5F07-984D31DF4AA1}"/>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273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8928-C60F-54AC-FD42-D949C2BD39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CADA45-1CF5-1878-C57A-F40AAE12C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5224A-6D2C-A80A-18E1-677248044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78130F-F2AD-224D-A74D-659C6AAA7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5158B-F8E0-CF33-64EE-46A184AA82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2979E62-2D10-3078-4000-3152A7D665E3}"/>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8" name="Footer Placeholder 7">
            <a:extLst>
              <a:ext uri="{FF2B5EF4-FFF2-40B4-BE49-F238E27FC236}">
                <a16:creationId xmlns:a16="http://schemas.microsoft.com/office/drawing/2014/main" id="{CCBCAD67-806C-DB4C-6A12-13533678D8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BD42DF-816B-E11B-11F4-ACDF55F16088}"/>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381795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BEDF-10D4-5874-576F-B05241D0875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23517E-3556-051D-50AC-F3DF549CC41C}"/>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4" name="Footer Placeholder 3">
            <a:extLst>
              <a:ext uri="{FF2B5EF4-FFF2-40B4-BE49-F238E27FC236}">
                <a16:creationId xmlns:a16="http://schemas.microsoft.com/office/drawing/2014/main" id="{FA4B1D93-10FC-67B8-38F9-C1835A450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2A4A-5206-6F6B-2B63-AA2785A54C96}"/>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6949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1E4DA-B835-818D-E80F-8A60F6A21378}"/>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3" name="Footer Placeholder 2">
            <a:extLst>
              <a:ext uri="{FF2B5EF4-FFF2-40B4-BE49-F238E27FC236}">
                <a16:creationId xmlns:a16="http://schemas.microsoft.com/office/drawing/2014/main" id="{92EABEEF-DB07-0453-BEE6-0498F08F7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6A70C-9266-CEAB-D401-905E3642239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7855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D462-A021-3564-FE58-65A9C1447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593D8FA-BD60-EFB2-3F34-39F4816C7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8A4AF9B-344B-8C58-BD0E-C61B5C9CE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CC324-662A-64EF-7585-42C67E4A36D9}"/>
              </a:ext>
            </a:extLst>
          </p:cNvPr>
          <p:cNvSpPr>
            <a:spLocks noGrp="1"/>
          </p:cNvSpPr>
          <p:nvPr>
            <p:ph type="dt" sz="half" idx="10"/>
          </p:nvPr>
        </p:nvSpPr>
        <p:spPr/>
        <p:txBody>
          <a:bodyPr/>
          <a:lstStyle/>
          <a:p>
            <a:fld id="{32637B58-87C1-446D-BDA9-B06F4BCF7782}" type="datetimeFigureOut">
              <a:rPr lang="en-US" smtClean="0"/>
              <a:pPr/>
              <a:t>10/1/2025</a:t>
            </a:fld>
            <a:endParaRPr lang="en-US" dirty="0"/>
          </a:p>
        </p:txBody>
      </p:sp>
      <p:sp>
        <p:nvSpPr>
          <p:cNvPr id="6" name="Footer Placeholder 5">
            <a:extLst>
              <a:ext uri="{FF2B5EF4-FFF2-40B4-BE49-F238E27FC236}">
                <a16:creationId xmlns:a16="http://schemas.microsoft.com/office/drawing/2014/main" id="{8FE16D2C-9265-01F4-4395-02C0EFFCC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DCE48-3B01-829B-96F9-385A9EB0DAA5}"/>
              </a:ext>
            </a:extLst>
          </p:cNvPr>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37345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A6A4-AC12-A6C8-80B6-2E73E38B7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E37C57B-C7E0-F46D-A5DE-49FC064CC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AC01B96-39F6-1971-610C-C13BDBF74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F78C9-0433-48ED-1AD2-81FB6C7E048B}"/>
              </a:ext>
            </a:extLst>
          </p:cNvPr>
          <p:cNvSpPr>
            <a:spLocks noGrp="1"/>
          </p:cNvSpPr>
          <p:nvPr>
            <p:ph type="dt" sz="half" idx="10"/>
          </p:nvPr>
        </p:nvSpPr>
        <p:spPr/>
        <p:txBody>
          <a:bodyPr/>
          <a:lstStyle/>
          <a:p>
            <a:fld id="{32637B58-87C1-446D-BDA9-B06F4BCF7782}" type="datetimeFigureOut">
              <a:rPr lang="en-US" smtClean="0"/>
              <a:t>10/1/2025</a:t>
            </a:fld>
            <a:endParaRPr lang="en-US"/>
          </a:p>
        </p:txBody>
      </p:sp>
      <p:sp>
        <p:nvSpPr>
          <p:cNvPr id="6" name="Footer Placeholder 5">
            <a:extLst>
              <a:ext uri="{FF2B5EF4-FFF2-40B4-BE49-F238E27FC236}">
                <a16:creationId xmlns:a16="http://schemas.microsoft.com/office/drawing/2014/main" id="{26C78F4B-67EB-FAE4-6C88-F851AFD74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746C7-2A0F-482E-5C2C-D5FC3C823BA3}"/>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1305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E6991-6284-D398-CD96-3792EC14D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C3846D-6860-49CF-3CD2-32F00D388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2676B7-5F97-ED57-7294-170EC3AD9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37B58-87C1-446D-BDA9-B06F4BCF7782}" type="datetimeFigureOut">
              <a:rPr lang="en-US" smtClean="0"/>
              <a:pPr/>
              <a:t>10/1/2025</a:t>
            </a:fld>
            <a:endParaRPr lang="en-US" dirty="0"/>
          </a:p>
        </p:txBody>
      </p:sp>
      <p:sp>
        <p:nvSpPr>
          <p:cNvPr id="5" name="Footer Placeholder 4">
            <a:extLst>
              <a:ext uri="{FF2B5EF4-FFF2-40B4-BE49-F238E27FC236}">
                <a16:creationId xmlns:a16="http://schemas.microsoft.com/office/drawing/2014/main" id="{9B6FD0B0-8A97-5884-AAE9-05736A0C4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580133-928F-E136-AC7F-EF9D468BD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6758906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office@sherwoodparkdaleskatingclub.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21E3-B5F2-D1BA-6FDA-A87E1CB50CE9}"/>
              </a:ext>
            </a:extLst>
          </p:cNvPr>
          <p:cNvSpPr>
            <a:spLocks noGrp="1"/>
          </p:cNvSpPr>
          <p:nvPr>
            <p:ph type="ctrTitle"/>
          </p:nvPr>
        </p:nvSpPr>
        <p:spPr>
          <a:xfrm>
            <a:off x="963765" y="3778671"/>
            <a:ext cx="10264470" cy="1250066"/>
          </a:xfrm>
        </p:spPr>
        <p:txBody>
          <a:bodyPr>
            <a:normAutofit fontScale="90000"/>
          </a:bodyPr>
          <a:lstStyle/>
          <a:p>
            <a:r>
              <a:rPr lang="en-CA" sz="5000" dirty="0">
                <a:solidFill>
                  <a:schemeClr val="bg1"/>
                </a:solidFill>
              </a:rPr>
              <a:t>INTERMEDIATE &amp; SENIOR </a:t>
            </a:r>
            <a:br>
              <a:rPr lang="en-CA" sz="5000" dirty="0">
                <a:solidFill>
                  <a:schemeClr val="bg1"/>
                </a:solidFill>
              </a:rPr>
            </a:br>
            <a:r>
              <a:rPr lang="en-CA" sz="5000" dirty="0">
                <a:solidFill>
                  <a:schemeClr val="bg1"/>
                </a:solidFill>
              </a:rPr>
              <a:t>PARENT MEETING</a:t>
            </a:r>
          </a:p>
        </p:txBody>
      </p:sp>
      <p:pic>
        <p:nvPicPr>
          <p:cNvPr id="3" name="Picture 2" descr="A blue and white logo&#10;&#10;Description automatically generated">
            <a:extLst>
              <a:ext uri="{FF2B5EF4-FFF2-40B4-BE49-F238E27FC236}">
                <a16:creationId xmlns:a16="http://schemas.microsoft.com/office/drawing/2014/main" id="{358E41DD-D8E5-8DB1-7FB5-59951D2C6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68" y="850789"/>
            <a:ext cx="10268396" cy="1925323"/>
          </a:xfrm>
          <a:prstGeom prst="rect">
            <a:avLst/>
          </a:prstGeom>
        </p:spPr>
      </p:pic>
    </p:spTree>
    <p:extLst>
      <p:ext uri="{BB962C8B-B14F-4D97-AF65-F5344CB8AC3E}">
        <p14:creationId xmlns:p14="http://schemas.microsoft.com/office/powerpoint/2010/main" val="147837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8488-C587-032C-D020-F8D935A8A2E5}"/>
              </a:ext>
            </a:extLst>
          </p:cNvPr>
          <p:cNvSpPr>
            <a:spLocks noGrp="1"/>
          </p:cNvSpPr>
          <p:nvPr>
            <p:ph type="title"/>
          </p:nvPr>
        </p:nvSpPr>
        <p:spPr>
          <a:xfrm>
            <a:off x="1835370" y="634163"/>
            <a:ext cx="8521262" cy="1151965"/>
          </a:xfrm>
          <a:solidFill>
            <a:schemeClr val="bg1"/>
          </a:solidFill>
        </p:spPr>
        <p:txBody>
          <a:bodyPr>
            <a:normAutofit/>
          </a:bodyPr>
          <a:lstStyle/>
          <a:p>
            <a:r>
              <a:rPr lang="en-CA" dirty="0">
                <a:solidFill>
                  <a:schemeClr val="tx1"/>
                </a:solidFill>
              </a:rPr>
              <a:t>Competition Hosts</a:t>
            </a:r>
          </a:p>
        </p:txBody>
      </p:sp>
      <p:sp>
        <p:nvSpPr>
          <p:cNvPr id="3" name="Content Placeholder 2">
            <a:extLst>
              <a:ext uri="{FF2B5EF4-FFF2-40B4-BE49-F238E27FC236}">
                <a16:creationId xmlns:a16="http://schemas.microsoft.com/office/drawing/2014/main" id="{E1CD2FFD-767B-5A26-6EDE-9EFEDA52315E}"/>
              </a:ext>
            </a:extLst>
          </p:cNvPr>
          <p:cNvSpPr>
            <a:spLocks noGrp="1"/>
          </p:cNvSpPr>
          <p:nvPr>
            <p:ph idx="1"/>
          </p:nvPr>
        </p:nvSpPr>
        <p:spPr>
          <a:xfrm>
            <a:off x="1835369" y="2336665"/>
            <a:ext cx="8521262" cy="4148218"/>
          </a:xfrm>
          <a:solidFill>
            <a:schemeClr val="bg1"/>
          </a:solidFill>
        </p:spPr>
        <p:txBody>
          <a:bodyPr>
            <a:normAutofit/>
          </a:bodyPr>
          <a:lstStyle/>
          <a:p>
            <a:pPr>
              <a:lnSpc>
                <a:spcPct val="110000"/>
              </a:lnSpc>
            </a:pPr>
            <a:r>
              <a:rPr lang="en-CA" sz="2000" dirty="0"/>
              <a:t>Sherwood Parkdale Skating Club is part of the Island Skating Academy for programs in the off-season.</a:t>
            </a:r>
          </a:p>
          <a:p>
            <a:pPr>
              <a:lnSpc>
                <a:spcPct val="110000"/>
              </a:lnSpc>
            </a:pPr>
            <a:r>
              <a:rPr lang="en-CA" sz="2000" dirty="0"/>
              <a:t>We will be hosting the 2025 PEI Fall INVITATIONAL.  Volunteers will be needed at  the event on Saturday, November 15</a:t>
            </a:r>
            <a:r>
              <a:rPr lang="en-CA" sz="2000" baseline="30000" dirty="0"/>
              <a:t>th</a:t>
            </a:r>
            <a:r>
              <a:rPr lang="en-CA" sz="2000" dirty="0"/>
              <a:t> or set up on November 14</a:t>
            </a:r>
            <a:r>
              <a:rPr lang="en-CA" sz="2000" baseline="30000" dirty="0"/>
              <a:t>th</a:t>
            </a:r>
            <a:endParaRPr lang="en-CA" sz="2000" dirty="0"/>
          </a:p>
          <a:p>
            <a:pPr lvl="1">
              <a:lnSpc>
                <a:spcPct val="110000"/>
              </a:lnSpc>
            </a:pPr>
            <a:r>
              <a:rPr lang="en-CA" sz="1800" dirty="0"/>
              <a:t>Announcer – not limited to bilingual but would be great if you speak both English &amp; French</a:t>
            </a:r>
          </a:p>
          <a:p>
            <a:pPr lvl="1">
              <a:lnSpc>
                <a:spcPct val="110000"/>
              </a:lnSpc>
            </a:pPr>
            <a:r>
              <a:rPr lang="en-CA" sz="1800" dirty="0"/>
              <a:t>Announcer back up/shadow</a:t>
            </a:r>
          </a:p>
          <a:p>
            <a:pPr lvl="1">
              <a:lnSpc>
                <a:spcPct val="110000"/>
              </a:lnSpc>
            </a:pPr>
            <a:r>
              <a:rPr lang="en-CA" sz="1800" dirty="0"/>
              <a:t>Videographer  - everything is pre-set up, just follow the skater. No experience necessary</a:t>
            </a:r>
          </a:p>
          <a:p>
            <a:pPr lvl="1">
              <a:lnSpc>
                <a:spcPct val="110000"/>
              </a:lnSpc>
            </a:pPr>
            <a:r>
              <a:rPr lang="en-CA" sz="1800" dirty="0"/>
              <a:t>Ice Captains, Registration Desk, Sales</a:t>
            </a:r>
          </a:p>
          <a:p>
            <a:pPr marL="457200" lvl="1" indent="0">
              <a:lnSpc>
                <a:spcPct val="110000"/>
              </a:lnSpc>
              <a:buNone/>
            </a:pPr>
            <a:endParaRPr lang="en-CA" sz="1500" dirty="0"/>
          </a:p>
        </p:txBody>
      </p:sp>
    </p:spTree>
    <p:extLst>
      <p:ext uri="{BB962C8B-B14F-4D97-AF65-F5344CB8AC3E}">
        <p14:creationId xmlns:p14="http://schemas.microsoft.com/office/powerpoint/2010/main" val="28703640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85800" y="685800"/>
            <a:ext cx="10792837" cy="1151965"/>
          </a:xfrm>
        </p:spPr>
        <p:txBody>
          <a:bodyPr>
            <a:normAutofit fontScale="90000"/>
          </a:bodyPr>
          <a:lstStyle/>
          <a:p>
            <a:r>
              <a:rPr lang="en-CA" dirty="0"/>
              <a:t>Program assistants AND THE STARSKATE PROGRAM</a:t>
            </a:r>
          </a:p>
        </p:txBody>
      </p:sp>
      <p:grpSp>
        <p:nvGrpSpPr>
          <p:cNvPr id="3" name="Group 2">
            <a:extLst>
              <a:ext uri="{FF2B5EF4-FFF2-40B4-BE49-F238E27FC236}">
                <a16:creationId xmlns:a16="http://schemas.microsoft.com/office/drawing/2014/main" id="{89A86956-135D-B261-0FD9-D006C3463278}"/>
              </a:ext>
            </a:extLst>
          </p:cNvPr>
          <p:cNvGrpSpPr/>
          <p:nvPr/>
        </p:nvGrpSpPr>
        <p:grpSpPr>
          <a:xfrm>
            <a:off x="687947" y="2373139"/>
            <a:ext cx="10789117" cy="3289645"/>
            <a:chOff x="687947" y="2373139"/>
            <a:chExt cx="10789117" cy="3289645"/>
          </a:xfrm>
        </p:grpSpPr>
        <p:sp>
          <p:nvSpPr>
            <p:cNvPr id="4" name="Freeform: Shape 3">
              <a:extLst>
                <a:ext uri="{FF2B5EF4-FFF2-40B4-BE49-F238E27FC236}">
                  <a16:creationId xmlns:a16="http://schemas.microsoft.com/office/drawing/2014/main" id="{C31D366E-2C34-32BE-E522-6CD2D9DBDCED}"/>
                </a:ext>
              </a:extLst>
            </p:cNvPr>
            <p:cNvSpPr/>
            <p:nvPr/>
          </p:nvSpPr>
          <p:spPr>
            <a:xfrm>
              <a:off x="2986599"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4" rIns="248724"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6" name="Freeform: Shape 5">
              <a:extLst>
                <a:ext uri="{FF2B5EF4-FFF2-40B4-BE49-F238E27FC236}">
                  <a16:creationId xmlns:a16="http://schemas.microsoft.com/office/drawing/2014/main" id="{053D6424-E703-C13E-2FA0-D5086B6E63A0}"/>
                </a:ext>
              </a:extLst>
            </p:cNvPr>
            <p:cNvSpPr/>
            <p:nvPr/>
          </p:nvSpPr>
          <p:spPr>
            <a:xfrm>
              <a:off x="687947"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JUMPSTART</a:t>
              </a:r>
            </a:p>
          </p:txBody>
        </p:sp>
        <p:sp>
          <p:nvSpPr>
            <p:cNvPr id="7" name="Freeform: Shape 6">
              <a:extLst>
                <a:ext uri="{FF2B5EF4-FFF2-40B4-BE49-F238E27FC236}">
                  <a16:creationId xmlns:a16="http://schemas.microsoft.com/office/drawing/2014/main" id="{2BE2F9BC-FAA7-9D19-BE0F-D3EFF7D0CFE1}"/>
                </a:ext>
              </a:extLst>
            </p:cNvPr>
            <p:cNvSpPr/>
            <p:nvPr/>
          </p:nvSpPr>
          <p:spPr>
            <a:xfrm>
              <a:off x="5816154"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599998"/>
                <a:satOff val="-308"/>
                <a:lumOff val="-784"/>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4" rIns="248724"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7B95DB37-B5DF-8FD7-29AF-50085D477058}"/>
                </a:ext>
              </a:extLst>
            </p:cNvPr>
            <p:cNvSpPr/>
            <p:nvPr/>
          </p:nvSpPr>
          <p:spPr>
            <a:xfrm>
              <a:off x="3517503"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514284"/>
                <a:satOff val="-264"/>
                <a:lumOff val="-672"/>
                <a:alphaOff val="0"/>
              </a:schemeClr>
            </a:fillRef>
            <a:effectRef idx="2">
              <a:schemeClr val="accent2">
                <a:hueOff val="514284"/>
                <a:satOff val="-264"/>
                <a:lumOff val="-672"/>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JUNIORS</a:t>
              </a:r>
              <a:endParaRPr lang="en-US" sz="1800" kern="1200" dirty="0">
                <a:solidFill>
                  <a:schemeClr val="tx1"/>
                </a:solidFill>
              </a:endParaRPr>
            </a:p>
          </p:txBody>
        </p:sp>
        <p:sp>
          <p:nvSpPr>
            <p:cNvPr id="9" name="Freeform: Shape 8">
              <a:extLst>
                <a:ext uri="{FF2B5EF4-FFF2-40B4-BE49-F238E27FC236}">
                  <a16:creationId xmlns:a16="http://schemas.microsoft.com/office/drawing/2014/main" id="{A84ABD46-4D2B-4305-EEE6-80D95BADDC6D}"/>
                </a:ext>
              </a:extLst>
            </p:cNvPr>
            <p:cNvSpPr/>
            <p:nvPr/>
          </p:nvSpPr>
          <p:spPr>
            <a:xfrm>
              <a:off x="8645709" y="3017555"/>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1199996"/>
                <a:satOff val="-617"/>
                <a:lumOff val="-1569"/>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5" tIns="43074" rIns="248723" bIns="430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92656B3E-4F65-8527-36F1-37ABC022CA63}"/>
                </a:ext>
              </a:extLst>
            </p:cNvPr>
            <p:cNvSpPr/>
            <p:nvPr/>
          </p:nvSpPr>
          <p:spPr>
            <a:xfrm>
              <a:off x="6347058"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1028568"/>
                <a:satOff val="-529"/>
                <a:lumOff val="-1345"/>
                <a:alphaOff val="0"/>
              </a:schemeClr>
            </a:fillRef>
            <a:effectRef idx="2">
              <a:schemeClr val="accent2">
                <a:hueOff val="1028568"/>
                <a:satOff val="-529"/>
                <a:lumOff val="-1345"/>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PA INCENTIVE KEEPS COSTS DOWN</a:t>
              </a:r>
            </a:p>
          </p:txBody>
        </p:sp>
        <p:sp>
          <p:nvSpPr>
            <p:cNvPr id="12" name="Freeform: Shape 11">
              <a:extLst>
                <a:ext uri="{FF2B5EF4-FFF2-40B4-BE49-F238E27FC236}">
                  <a16:creationId xmlns:a16="http://schemas.microsoft.com/office/drawing/2014/main" id="{E598368B-E6E5-7F90-9DC7-356E0C194E27}"/>
                </a:ext>
              </a:extLst>
            </p:cNvPr>
            <p:cNvSpPr/>
            <p:nvPr/>
          </p:nvSpPr>
          <p:spPr>
            <a:xfrm>
              <a:off x="1838173" y="3751610"/>
              <a:ext cx="8488666" cy="498503"/>
            </a:xfrm>
            <a:custGeom>
              <a:avLst/>
              <a:gdLst>
                <a:gd name="connsiteX0" fmla="*/ 8488666 w 8488666"/>
                <a:gd name="connsiteY0" fmla="*/ 0 h 498503"/>
                <a:gd name="connsiteX1" fmla="*/ 8488666 w 8488666"/>
                <a:gd name="connsiteY1" fmla="*/ 266351 h 498503"/>
                <a:gd name="connsiteX2" fmla="*/ 0 w 8488666"/>
                <a:gd name="connsiteY2" fmla="*/ 266351 h 498503"/>
                <a:gd name="connsiteX3" fmla="*/ 0 w 8488666"/>
                <a:gd name="connsiteY3" fmla="*/ 498503 h 498503"/>
              </a:gdLst>
              <a:ahLst/>
              <a:cxnLst>
                <a:cxn ang="0">
                  <a:pos x="connsiteX0" y="connsiteY0"/>
                </a:cxn>
                <a:cxn ang="0">
                  <a:pos x="connsiteX1" y="connsiteY1"/>
                </a:cxn>
                <a:cxn ang="0">
                  <a:pos x="connsiteX2" y="connsiteY2"/>
                </a:cxn>
                <a:cxn ang="0">
                  <a:pos x="connsiteX3" y="connsiteY3"/>
                </a:cxn>
              </a:cxnLst>
              <a:rect l="l" t="t" r="r" b="b"/>
              <a:pathLst>
                <a:path w="8488666" h="498503">
                  <a:moveTo>
                    <a:pt x="8488666" y="0"/>
                  </a:moveTo>
                  <a:lnTo>
                    <a:pt x="8488666" y="266351"/>
                  </a:lnTo>
                  <a:lnTo>
                    <a:pt x="0" y="266351"/>
                  </a:lnTo>
                  <a:lnTo>
                    <a:pt x="0" y="498503"/>
                  </a:lnTo>
                </a:path>
              </a:pathLst>
            </a:custGeom>
            <a:noFill/>
            <a:ln>
              <a:tailEnd type="arrow"/>
            </a:ln>
          </p:spPr>
          <p:style>
            <a:lnRef idx="1">
              <a:schemeClr val="accent2">
                <a:hueOff val="1799994"/>
                <a:satOff val="-925"/>
                <a:lumOff val="-2353"/>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4044405" tIns="246606" rIns="4044405" bIns="24660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3" name="Freeform: Shape 12">
              <a:extLst>
                <a:ext uri="{FF2B5EF4-FFF2-40B4-BE49-F238E27FC236}">
                  <a16:creationId xmlns:a16="http://schemas.microsoft.com/office/drawing/2014/main" id="{24101990-6371-D95A-9AA0-710C0CFEE0A5}"/>
                </a:ext>
              </a:extLst>
            </p:cNvPr>
            <p:cNvSpPr/>
            <p:nvPr/>
          </p:nvSpPr>
          <p:spPr>
            <a:xfrm>
              <a:off x="9176613" y="2373139"/>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1542852"/>
                <a:satOff val="-793"/>
                <a:lumOff val="-2017"/>
                <a:alphaOff val="0"/>
              </a:schemeClr>
            </a:fillRef>
            <a:effectRef idx="2">
              <a:schemeClr val="accent2">
                <a:hueOff val="1542852"/>
                <a:satOff val="-793"/>
                <a:lumOff val="-2017"/>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DID YOU KNOW YOUR PROGRAM ACTUALLY COSTS 3 TIMES AS MUCH AS WE CHARGE?</a:t>
              </a:r>
              <a:endParaRPr lang="en-US" sz="1800" kern="1200" dirty="0"/>
            </a:p>
          </p:txBody>
        </p:sp>
        <p:sp>
          <p:nvSpPr>
            <p:cNvPr id="14" name="Freeform: Shape 13">
              <a:extLst>
                <a:ext uri="{FF2B5EF4-FFF2-40B4-BE49-F238E27FC236}">
                  <a16:creationId xmlns:a16="http://schemas.microsoft.com/office/drawing/2014/main" id="{26238CF7-C507-381D-F09E-D6FE5A06B3AA}"/>
                </a:ext>
              </a:extLst>
            </p:cNvPr>
            <p:cNvSpPr/>
            <p:nvPr/>
          </p:nvSpPr>
          <p:spPr>
            <a:xfrm>
              <a:off x="2986599"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2399992"/>
                <a:satOff val="-1233"/>
                <a:lumOff val="-3137"/>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5" rIns="248724"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5" name="Freeform: Shape 14">
              <a:extLst>
                <a:ext uri="{FF2B5EF4-FFF2-40B4-BE49-F238E27FC236}">
                  <a16:creationId xmlns:a16="http://schemas.microsoft.com/office/drawing/2014/main" id="{6B45F9E9-C3F4-2B42-AB6B-1BFC5636CF96}"/>
                </a:ext>
              </a:extLst>
            </p:cNvPr>
            <p:cNvSpPr/>
            <p:nvPr/>
          </p:nvSpPr>
          <p:spPr>
            <a:xfrm>
              <a:off x="687947"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2057136"/>
                <a:satOff val="-1057"/>
                <a:lumOff val="-2689"/>
                <a:alphaOff val="0"/>
              </a:schemeClr>
            </a:fillRef>
            <a:effectRef idx="2">
              <a:schemeClr val="accent2">
                <a:hueOff val="2057136"/>
                <a:satOff val="-1057"/>
                <a:lumOff val="-2689"/>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WE CAN DO THIS BY HAVING PROGRAM ASSISTANTS</a:t>
              </a:r>
            </a:p>
          </p:txBody>
        </p:sp>
        <p:sp>
          <p:nvSpPr>
            <p:cNvPr id="16" name="Freeform: Shape 15">
              <a:extLst>
                <a:ext uri="{FF2B5EF4-FFF2-40B4-BE49-F238E27FC236}">
                  <a16:creationId xmlns:a16="http://schemas.microsoft.com/office/drawing/2014/main" id="{B96C969E-F6FA-7E26-CFBA-D8F9B9D55D29}"/>
                </a:ext>
              </a:extLst>
            </p:cNvPr>
            <p:cNvSpPr/>
            <p:nvPr/>
          </p:nvSpPr>
          <p:spPr>
            <a:xfrm>
              <a:off x="5816154"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2999990"/>
                <a:satOff val="-1542"/>
                <a:lumOff val="-3922"/>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4" tIns="43075" rIns="248724"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7" name="Freeform: Shape 16">
              <a:extLst>
                <a:ext uri="{FF2B5EF4-FFF2-40B4-BE49-F238E27FC236}">
                  <a16:creationId xmlns:a16="http://schemas.microsoft.com/office/drawing/2014/main" id="{68888461-A480-8743-0CF0-33C93421EE8C}"/>
                </a:ext>
              </a:extLst>
            </p:cNvPr>
            <p:cNvSpPr/>
            <p:nvPr/>
          </p:nvSpPr>
          <p:spPr>
            <a:xfrm>
              <a:off x="3517503"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2571420"/>
                <a:satOff val="-1321"/>
                <a:lumOff val="-3361"/>
                <a:alphaOff val="0"/>
              </a:schemeClr>
            </a:fillRef>
            <a:effectRef idx="2">
              <a:schemeClr val="accent2">
                <a:hueOff val="2571420"/>
                <a:satOff val="-1321"/>
                <a:lumOff val="-3361"/>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WHO ARE OUR PA’S</a:t>
              </a:r>
            </a:p>
          </p:txBody>
        </p:sp>
        <p:sp>
          <p:nvSpPr>
            <p:cNvPr id="18" name="Freeform: Shape 17">
              <a:extLst>
                <a:ext uri="{FF2B5EF4-FFF2-40B4-BE49-F238E27FC236}">
                  <a16:creationId xmlns:a16="http://schemas.microsoft.com/office/drawing/2014/main" id="{AD8CDFBD-898C-DDBB-436D-08EE8958F034}"/>
                </a:ext>
              </a:extLst>
            </p:cNvPr>
            <p:cNvSpPr/>
            <p:nvPr/>
          </p:nvSpPr>
          <p:spPr>
            <a:xfrm>
              <a:off x="8645709" y="4926929"/>
              <a:ext cx="498503" cy="91440"/>
            </a:xfrm>
            <a:custGeom>
              <a:avLst/>
              <a:gdLst>
                <a:gd name="connsiteX0" fmla="*/ 0 w 498503"/>
                <a:gd name="connsiteY0" fmla="*/ 45720 h 91440"/>
                <a:gd name="connsiteX1" fmla="*/ 498503 w 498503"/>
                <a:gd name="connsiteY1" fmla="*/ 45720 h 91440"/>
              </a:gdLst>
              <a:ahLst/>
              <a:cxnLst>
                <a:cxn ang="0">
                  <a:pos x="connsiteX0" y="connsiteY0"/>
                </a:cxn>
                <a:cxn ang="0">
                  <a:pos x="connsiteX1" y="connsiteY1"/>
                </a:cxn>
              </a:cxnLst>
              <a:rect l="l" t="t" r="r" b="b"/>
              <a:pathLst>
                <a:path w="498503" h="91440">
                  <a:moveTo>
                    <a:pt x="0" y="45720"/>
                  </a:moveTo>
                  <a:lnTo>
                    <a:pt x="498503" y="45720"/>
                  </a:lnTo>
                </a:path>
              </a:pathLst>
            </a:custGeom>
            <a:noFill/>
            <a:ln>
              <a:tailEnd type="arrow"/>
            </a:ln>
          </p:spPr>
          <p:style>
            <a:lnRef idx="1">
              <a:schemeClr val="accent2">
                <a:hueOff val="3599988"/>
                <a:satOff val="-1850"/>
                <a:lumOff val="-4706"/>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48725" tIns="43075" rIns="248723" bIns="43074" numCol="1" spcCol="1270" anchor="ctr" anchorCtr="0">
              <a:noAutofit/>
            </a:bodyPr>
            <a:lstStyle/>
            <a:p>
              <a:pPr marL="0" lvl="0" indent="0" algn="ctr" defTabSz="222250">
                <a:lnSpc>
                  <a:spcPct val="90000"/>
                </a:lnSpc>
                <a:spcBef>
                  <a:spcPct val="0"/>
                </a:spcBef>
                <a:spcAft>
                  <a:spcPct val="35000"/>
                </a:spcAft>
                <a:buNone/>
              </a:pPr>
              <a:endParaRPr lang="en-CA" sz="500" kern="1200"/>
            </a:p>
          </p:txBody>
        </p:sp>
        <p:sp>
          <p:nvSpPr>
            <p:cNvPr id="19" name="Freeform: Shape 18">
              <a:extLst>
                <a:ext uri="{FF2B5EF4-FFF2-40B4-BE49-F238E27FC236}">
                  <a16:creationId xmlns:a16="http://schemas.microsoft.com/office/drawing/2014/main" id="{5ED69FCC-C6D3-FF60-19D1-B0FBFD8D4B8A}"/>
                </a:ext>
              </a:extLst>
            </p:cNvPr>
            <p:cNvSpPr/>
            <p:nvPr/>
          </p:nvSpPr>
          <p:spPr>
            <a:xfrm>
              <a:off x="6347058"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3085704"/>
                <a:satOff val="-1586"/>
                <a:lumOff val="-4034"/>
                <a:alphaOff val="0"/>
              </a:schemeClr>
            </a:fillRef>
            <a:effectRef idx="2">
              <a:schemeClr val="accent2">
                <a:hueOff val="3085704"/>
                <a:satOff val="-1586"/>
                <a:lumOff val="-4034"/>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JUNIORS &amp; INTERMEDIATES 10YRS OF AGE AND  OLDER</a:t>
              </a:r>
            </a:p>
          </p:txBody>
        </p:sp>
        <p:sp>
          <p:nvSpPr>
            <p:cNvPr id="20" name="Freeform: Shape 19">
              <a:extLst>
                <a:ext uri="{FF2B5EF4-FFF2-40B4-BE49-F238E27FC236}">
                  <a16:creationId xmlns:a16="http://schemas.microsoft.com/office/drawing/2014/main" id="{D0FE2F67-3958-AAA5-194A-93B0A4EB73AF}"/>
                </a:ext>
              </a:extLst>
            </p:cNvPr>
            <p:cNvSpPr/>
            <p:nvPr/>
          </p:nvSpPr>
          <p:spPr>
            <a:xfrm>
              <a:off x="9176613" y="4282514"/>
              <a:ext cx="2300451" cy="1380270"/>
            </a:xfrm>
            <a:custGeom>
              <a:avLst/>
              <a:gdLst>
                <a:gd name="connsiteX0" fmla="*/ 0 w 2300451"/>
                <a:gd name="connsiteY0" fmla="*/ 0 h 1380270"/>
                <a:gd name="connsiteX1" fmla="*/ 2300451 w 2300451"/>
                <a:gd name="connsiteY1" fmla="*/ 0 h 1380270"/>
                <a:gd name="connsiteX2" fmla="*/ 2300451 w 2300451"/>
                <a:gd name="connsiteY2" fmla="*/ 1380270 h 1380270"/>
                <a:gd name="connsiteX3" fmla="*/ 0 w 2300451"/>
                <a:gd name="connsiteY3" fmla="*/ 1380270 h 1380270"/>
                <a:gd name="connsiteX4" fmla="*/ 0 w 2300451"/>
                <a:gd name="connsiteY4" fmla="*/ 0 h 138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451" h="1380270">
                  <a:moveTo>
                    <a:pt x="0" y="0"/>
                  </a:moveTo>
                  <a:lnTo>
                    <a:pt x="2300451" y="0"/>
                  </a:lnTo>
                  <a:lnTo>
                    <a:pt x="2300451" y="1380270"/>
                  </a:lnTo>
                  <a:lnTo>
                    <a:pt x="0" y="1380270"/>
                  </a:lnTo>
                  <a:lnTo>
                    <a:pt x="0" y="0"/>
                  </a:lnTo>
                  <a:close/>
                </a:path>
              </a:pathLst>
            </a:custGeom>
          </p:spPr>
          <p:style>
            <a:lnRef idx="0">
              <a:schemeClr val="lt1">
                <a:hueOff val="0"/>
                <a:satOff val="0"/>
                <a:lumOff val="0"/>
                <a:alphaOff val="0"/>
              </a:schemeClr>
            </a:lnRef>
            <a:fillRef idx="3">
              <a:schemeClr val="accent2">
                <a:hueOff val="3599988"/>
                <a:satOff val="-1850"/>
                <a:lumOff val="-4706"/>
                <a:alphaOff val="0"/>
              </a:schemeClr>
            </a:fillRef>
            <a:effectRef idx="2">
              <a:schemeClr val="accent2">
                <a:hueOff val="3599988"/>
                <a:satOff val="-1850"/>
                <a:lumOff val="-4706"/>
                <a:alphaOff val="0"/>
              </a:schemeClr>
            </a:effectRef>
            <a:fontRef idx="minor">
              <a:schemeClr val="lt1"/>
            </a:fontRef>
          </p:style>
          <p:txBody>
            <a:bodyPr spcFirstLastPara="0" vert="horz" wrap="square" lIns="112724" tIns="118324" rIns="112724" bIns="118324"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SENIORS OF ANY AGE </a:t>
              </a:r>
            </a:p>
          </p:txBody>
        </p:sp>
      </p:grpSp>
    </p:spTree>
    <p:extLst>
      <p:ext uri="{BB962C8B-B14F-4D97-AF65-F5344CB8AC3E}">
        <p14:creationId xmlns:p14="http://schemas.microsoft.com/office/powerpoint/2010/main" val="175475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B9D-DFD2-EDA7-447C-44C35D1C9976}"/>
              </a:ext>
            </a:extLst>
          </p:cNvPr>
          <p:cNvSpPr>
            <a:spLocks noGrp="1"/>
          </p:cNvSpPr>
          <p:nvPr>
            <p:ph type="title"/>
          </p:nvPr>
        </p:nvSpPr>
        <p:spPr>
          <a:xfrm>
            <a:off x="1025870" y="365125"/>
            <a:ext cx="9914860" cy="1325563"/>
          </a:xfrm>
          <a:solidFill>
            <a:schemeClr val="accent6">
              <a:lumMod val="20000"/>
              <a:lumOff val="80000"/>
            </a:schemeClr>
          </a:solidFill>
        </p:spPr>
        <p:txBody>
          <a:bodyPr/>
          <a:lstStyle/>
          <a:p>
            <a:r>
              <a:rPr lang="en-CA" dirty="0"/>
              <a:t>Healthy Kids! Active Kids! Fundraiser</a:t>
            </a:r>
          </a:p>
        </p:txBody>
      </p:sp>
      <p:sp>
        <p:nvSpPr>
          <p:cNvPr id="3" name="Content Placeholder 2">
            <a:extLst>
              <a:ext uri="{FF2B5EF4-FFF2-40B4-BE49-F238E27FC236}">
                <a16:creationId xmlns:a16="http://schemas.microsoft.com/office/drawing/2014/main" id="{497A4CA8-CBEE-D499-5C78-9258AC2E7A0F}"/>
              </a:ext>
            </a:extLst>
          </p:cNvPr>
          <p:cNvSpPr>
            <a:spLocks noGrp="1"/>
          </p:cNvSpPr>
          <p:nvPr>
            <p:ph idx="1"/>
          </p:nvPr>
        </p:nvSpPr>
        <p:spPr>
          <a:xfrm>
            <a:off x="1025870" y="2100811"/>
            <a:ext cx="9914860" cy="4123318"/>
          </a:xfrm>
          <a:solidFill>
            <a:schemeClr val="accent6">
              <a:lumMod val="20000"/>
              <a:lumOff val="80000"/>
            </a:schemeClr>
          </a:solidFill>
        </p:spPr>
        <p:txBody>
          <a:bodyPr>
            <a:normAutofit fontScale="92500" lnSpcReduction="20000"/>
          </a:bodyPr>
          <a:lstStyle/>
          <a:p>
            <a:r>
              <a:rPr lang="en-CA" dirty="0"/>
              <a:t>Our partnership with QUEEN STREET MEAT MARKET IN CHARLOTTETOWN is back</a:t>
            </a:r>
          </a:p>
          <a:p>
            <a:r>
              <a:rPr lang="en-CA" dirty="0"/>
              <a:t>Fundraising Policy</a:t>
            </a:r>
          </a:p>
          <a:p>
            <a:r>
              <a:rPr lang="en-CA" dirty="0"/>
              <a:t>If you want to fill your freezers and you purchase more than 10 items, you will receive a credit on your personal account as well as helping the club overall.</a:t>
            </a:r>
          </a:p>
          <a:p>
            <a:r>
              <a:rPr lang="en-CA" dirty="0"/>
              <a:t>Fillable Form will be sent out in an email</a:t>
            </a:r>
          </a:p>
          <a:p>
            <a:r>
              <a:rPr lang="en-CA" dirty="0"/>
              <a:t>Hard copies are available</a:t>
            </a:r>
          </a:p>
          <a:p>
            <a:r>
              <a:rPr lang="en-CA" dirty="0"/>
              <a:t>This is our main fundraiser for the club that puts food on tables at better than or equal to grocery store prices while helping the club keep fees affordable.</a:t>
            </a:r>
          </a:p>
        </p:txBody>
      </p:sp>
    </p:spTree>
    <p:extLst>
      <p:ext uri="{BB962C8B-B14F-4D97-AF65-F5344CB8AC3E}">
        <p14:creationId xmlns:p14="http://schemas.microsoft.com/office/powerpoint/2010/main" val="15367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hands holding up colorful letters&#10;&#10;Description automatically generated">
            <a:extLst>
              <a:ext uri="{FF2B5EF4-FFF2-40B4-BE49-F238E27FC236}">
                <a16:creationId xmlns:a16="http://schemas.microsoft.com/office/drawing/2014/main" id="{2397BE98-02B7-75B5-C8AC-492E86F0C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446" y="402570"/>
            <a:ext cx="7521106" cy="3215273"/>
          </a:xfrm>
          <a:prstGeom prst="rect">
            <a:avLst/>
          </a:prstGeom>
          <a:blipFill>
            <a:blip r:embed="rId3"/>
            <a:tile tx="0" ty="0" sx="100000" sy="100000" flip="none" algn="tl"/>
          </a:blipFill>
        </p:spPr>
      </p:pic>
      <p:sp>
        <p:nvSpPr>
          <p:cNvPr id="3" name="Content Placeholder 2">
            <a:extLst>
              <a:ext uri="{FF2B5EF4-FFF2-40B4-BE49-F238E27FC236}">
                <a16:creationId xmlns:a16="http://schemas.microsoft.com/office/drawing/2014/main" id="{29212E98-9016-F52B-EEB9-783B67B740EB}"/>
              </a:ext>
            </a:extLst>
          </p:cNvPr>
          <p:cNvSpPr>
            <a:spLocks noGrp="1"/>
          </p:cNvSpPr>
          <p:nvPr>
            <p:ph idx="1"/>
          </p:nvPr>
        </p:nvSpPr>
        <p:spPr>
          <a:xfrm>
            <a:off x="1828800" y="3833199"/>
            <a:ext cx="8444282" cy="1329816"/>
          </a:xfrm>
        </p:spPr>
        <p:txBody>
          <a:bodyPr anchor="ctr">
            <a:noAutofit/>
          </a:bodyPr>
          <a:lstStyle/>
          <a:p>
            <a:r>
              <a:rPr lang="en-CA" sz="1800" dirty="0"/>
              <a:t>We are always looking for volunteers</a:t>
            </a:r>
          </a:p>
          <a:p>
            <a:r>
              <a:rPr lang="en-CA" sz="1800" dirty="0"/>
              <a:t>This can be during your scheduled skating time or at special events.</a:t>
            </a:r>
          </a:p>
          <a:p>
            <a:r>
              <a:rPr lang="en-CA" sz="1800" dirty="0"/>
              <a:t> We always could use someone new on the board.</a:t>
            </a:r>
          </a:p>
        </p:txBody>
      </p:sp>
    </p:spTree>
    <p:extLst>
      <p:ext uri="{BB962C8B-B14F-4D97-AF65-F5344CB8AC3E}">
        <p14:creationId xmlns:p14="http://schemas.microsoft.com/office/powerpoint/2010/main" val="321610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F75-BA8F-725B-0362-8DFEF590C352}"/>
              </a:ext>
            </a:extLst>
          </p:cNvPr>
          <p:cNvSpPr>
            <a:spLocks noGrp="1"/>
          </p:cNvSpPr>
          <p:nvPr>
            <p:ph type="title"/>
          </p:nvPr>
        </p:nvSpPr>
        <p:spPr>
          <a:xfrm>
            <a:off x="1014761" y="192997"/>
            <a:ext cx="8305801" cy="1658105"/>
          </a:xfrm>
          <a:solidFill>
            <a:srgbClr val="CFC3E3"/>
          </a:solidFill>
        </p:spPr>
        <p:txBody>
          <a:bodyPr/>
          <a:lstStyle/>
          <a:p>
            <a:r>
              <a:rPr lang="en-CA" dirty="0"/>
              <a:t>Club Apparel</a:t>
            </a:r>
          </a:p>
        </p:txBody>
      </p:sp>
      <p:sp>
        <p:nvSpPr>
          <p:cNvPr id="3" name="Content Placeholder 2">
            <a:extLst>
              <a:ext uri="{FF2B5EF4-FFF2-40B4-BE49-F238E27FC236}">
                <a16:creationId xmlns:a16="http://schemas.microsoft.com/office/drawing/2014/main" id="{512876ED-0716-F9A9-9D95-AB4705F6EEE4}"/>
              </a:ext>
            </a:extLst>
          </p:cNvPr>
          <p:cNvSpPr>
            <a:spLocks noGrp="1"/>
          </p:cNvSpPr>
          <p:nvPr>
            <p:ph idx="1"/>
          </p:nvPr>
        </p:nvSpPr>
        <p:spPr>
          <a:xfrm>
            <a:off x="1014761" y="2188210"/>
            <a:ext cx="9914860" cy="4354180"/>
          </a:xfrm>
          <a:solidFill>
            <a:srgbClr val="CFC3E3"/>
          </a:solidFill>
        </p:spPr>
        <p:txBody>
          <a:bodyPr/>
          <a:lstStyle/>
          <a:p>
            <a:r>
              <a:rPr lang="en-CA" dirty="0"/>
              <a:t>We have a store available through Allstar Cresting </a:t>
            </a:r>
          </a:p>
          <a:p>
            <a:pPr lvl="1"/>
            <a:r>
              <a:rPr lang="en-CA" dirty="0"/>
              <a:t>There are t-shirts, hoodies, outdoor jackets and more – Get in the spirit with quality merchandise. 10% goes to the club.</a:t>
            </a:r>
          </a:p>
          <a:p>
            <a:r>
              <a:rPr lang="en-CA" dirty="0"/>
              <a:t>Here at the club, we also have mittens/gloves and a limited supply of skate guards for sale</a:t>
            </a:r>
          </a:p>
          <a:p>
            <a:r>
              <a:rPr lang="en-CA" dirty="0"/>
              <a:t>Club competition/practice jackets are orderable through the club. Reach out to us at </a:t>
            </a:r>
            <a:r>
              <a:rPr lang="en-CA" dirty="0">
                <a:hlinkClick r:id="rId3"/>
              </a:rPr>
              <a:t>office@sherwoodparkdaleskatingclub.com</a:t>
            </a:r>
            <a:r>
              <a:rPr lang="en-CA" dirty="0"/>
              <a:t>  if you are looking for an on-ice jacket. You can follow this link to our Allstar Store. This is also posted on our bulletin board.</a:t>
            </a:r>
          </a:p>
          <a:p>
            <a:pPr marL="0" indent="0">
              <a:buNone/>
            </a:pPr>
            <a:endParaRPr lang="en-CA" dirty="0"/>
          </a:p>
        </p:txBody>
      </p:sp>
      <p:pic>
        <p:nvPicPr>
          <p:cNvPr id="5" name="Picture 4" descr="A qr code with a dinosaur&#10;&#10;Description automatically generated">
            <a:extLst>
              <a:ext uri="{FF2B5EF4-FFF2-40B4-BE49-F238E27FC236}">
                <a16:creationId xmlns:a16="http://schemas.microsoft.com/office/drawing/2014/main" id="{6578C4AA-93C5-46CF-7346-024121EE1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562" y="192997"/>
            <a:ext cx="1658105" cy="1658105"/>
          </a:xfrm>
          <a:prstGeom prst="rect">
            <a:avLst/>
          </a:prstGeom>
        </p:spPr>
      </p:pic>
    </p:spTree>
    <p:extLst>
      <p:ext uri="{BB962C8B-B14F-4D97-AF65-F5344CB8AC3E}">
        <p14:creationId xmlns:p14="http://schemas.microsoft.com/office/powerpoint/2010/main" val="2652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838201" y="365125"/>
            <a:ext cx="4616573" cy="1221937"/>
          </a:xfrm>
          <a:solidFill>
            <a:schemeClr val="bg1">
              <a:lumMod val="85000"/>
            </a:schemeClr>
          </a:solidFill>
        </p:spPr>
        <p:txBody>
          <a:bodyPr>
            <a:normAutofit/>
          </a:bodyPr>
          <a:lstStyle/>
          <a:p>
            <a:r>
              <a:rPr lang="en-CA" dirty="0"/>
              <a:t>Team spirit</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835153" y="1837893"/>
            <a:ext cx="4619621" cy="4228370"/>
          </a:xfrm>
          <a:solidFill>
            <a:schemeClr val="bg1">
              <a:lumMod val="85000"/>
            </a:schemeClr>
          </a:solidFill>
        </p:spPr>
        <p:txBody>
          <a:bodyPr>
            <a:normAutofit/>
          </a:bodyPr>
          <a:lstStyle/>
          <a:p>
            <a:r>
              <a:rPr lang="en-CA" sz="1900" dirty="0"/>
              <a:t>Club jackets are available to order. Your orders are Due by October 11th</a:t>
            </a:r>
          </a:p>
          <a:p>
            <a:r>
              <a:rPr lang="en-CA" sz="1900" dirty="0"/>
              <a:t>Lululemon define jackets embroidered with the club logo and skaters Name or initials. Start at size 0</a:t>
            </a:r>
          </a:p>
          <a:p>
            <a:r>
              <a:rPr lang="en-CA" sz="1900" dirty="0"/>
              <a:t>Great for both practice and competition</a:t>
            </a:r>
          </a:p>
          <a:p>
            <a:r>
              <a:rPr lang="en-CA" sz="1900" dirty="0"/>
              <a:t>Youth sized are available by special order in a Lulu style jacket</a:t>
            </a:r>
          </a:p>
          <a:p>
            <a:r>
              <a:rPr lang="en-CA" sz="1900" dirty="0"/>
              <a:t>Your cost: Lululemon $60 – 100 dependant on discount available:   youth custom $45</a:t>
            </a:r>
          </a:p>
          <a:p>
            <a:r>
              <a:rPr lang="en-CA" sz="1900" dirty="0"/>
              <a:t>The club pays the balance &amp; the embroidery</a:t>
            </a:r>
          </a:p>
          <a:p>
            <a:endParaRPr lang="en-CA" sz="1900" dirty="0"/>
          </a:p>
        </p:txBody>
      </p:sp>
      <p:pic>
        <p:nvPicPr>
          <p:cNvPr id="4" name="Picture 3" descr="A person wearing a black jacket&#10;&#10;Description automatically generated">
            <a:extLst>
              <a:ext uri="{FF2B5EF4-FFF2-40B4-BE49-F238E27FC236}">
                <a16:creationId xmlns:a16="http://schemas.microsoft.com/office/drawing/2014/main" id="{765937DD-7C6B-59ED-FDC7-49AA4AB33382}"/>
              </a:ext>
            </a:extLst>
          </p:cNvPr>
          <p:cNvPicPr>
            <a:picLocks noChangeAspect="1"/>
          </p:cNvPicPr>
          <p:nvPr/>
        </p:nvPicPr>
        <p:blipFill>
          <a:blip r:embed="rId3">
            <a:extLst>
              <a:ext uri="{28A0092B-C50C-407E-A947-70E740481C1C}">
                <a14:useLocalDpi xmlns:a14="http://schemas.microsoft.com/office/drawing/2010/main" val="0"/>
              </a:ext>
            </a:extLst>
          </a:blip>
          <a:srcRect b="1237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495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DE2BB-062D-D5BD-2307-8913658E360F}"/>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a:latin typeface="+mj-lt"/>
                <a:ea typeface="+mj-ea"/>
                <a:cs typeface="+mj-cs"/>
              </a:rPr>
              <a:t>Thank you</a:t>
            </a:r>
          </a:p>
        </p:txBody>
      </p:sp>
      <p:sp>
        <p:nvSpPr>
          <p:cNvPr id="28" name="Rectangle 2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red and white logo with a skate and maple leaf&#10;&#10;AI-generated content may be incorrect.">
            <a:extLst>
              <a:ext uri="{FF2B5EF4-FFF2-40B4-BE49-F238E27FC236}">
                <a16:creationId xmlns:a16="http://schemas.microsoft.com/office/drawing/2014/main" id="{FFC1601E-4A74-57EB-AAC9-E55CDA323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07" y="897280"/>
            <a:ext cx="5163022" cy="4685440"/>
          </a:xfrm>
          <a:prstGeom prst="rect">
            <a:avLst/>
          </a:prstGeom>
        </p:spPr>
      </p:pic>
      <p:sp>
        <p:nvSpPr>
          <p:cNvPr id="34" name="Rectangle 3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8354-7754-369E-C16A-A8170F099AFC}"/>
              </a:ext>
            </a:extLst>
          </p:cNvPr>
          <p:cNvSpPr>
            <a:spLocks noGrp="1"/>
          </p:cNvSpPr>
          <p:nvPr>
            <p:ph type="title"/>
          </p:nvPr>
        </p:nvSpPr>
        <p:spPr>
          <a:xfrm>
            <a:off x="838200" y="295661"/>
            <a:ext cx="7645827" cy="1395028"/>
          </a:xfrm>
          <a:solidFill>
            <a:srgbClr val="B797CD"/>
          </a:solidFill>
        </p:spPr>
        <p:txBody>
          <a:bodyPr/>
          <a:lstStyle/>
          <a:p>
            <a:pPr algn="l"/>
            <a:r>
              <a:rPr lang="en-CA" dirty="0"/>
              <a:t>REMINDER:</a:t>
            </a:r>
            <a:br>
              <a:rPr lang="en-CA" dirty="0"/>
            </a:br>
            <a:r>
              <a:rPr lang="en-CA" dirty="0"/>
              <a:t>Your Account               </a:t>
            </a:r>
          </a:p>
        </p:txBody>
      </p:sp>
      <p:sp>
        <p:nvSpPr>
          <p:cNvPr id="3" name="Content Placeholder 2">
            <a:extLst>
              <a:ext uri="{FF2B5EF4-FFF2-40B4-BE49-F238E27FC236}">
                <a16:creationId xmlns:a16="http://schemas.microsoft.com/office/drawing/2014/main" id="{A5798024-126D-0F77-441D-01A60C32BF27}"/>
              </a:ext>
            </a:extLst>
          </p:cNvPr>
          <p:cNvSpPr>
            <a:spLocks noGrp="1"/>
          </p:cNvSpPr>
          <p:nvPr>
            <p:ph idx="1"/>
          </p:nvPr>
        </p:nvSpPr>
        <p:spPr>
          <a:xfrm>
            <a:off x="838200" y="2438942"/>
            <a:ext cx="10515600" cy="3326238"/>
          </a:xfrm>
          <a:solidFill>
            <a:srgbClr val="B797CD"/>
          </a:solidFill>
        </p:spPr>
        <p:txBody>
          <a:bodyPr>
            <a:normAutofit/>
          </a:bodyPr>
          <a:lstStyle/>
          <a:p>
            <a:r>
              <a:rPr lang="en-CA" dirty="0"/>
              <a:t>Click on the drop down that reads “My Account”</a:t>
            </a:r>
          </a:p>
          <a:p>
            <a:r>
              <a:rPr lang="en-CA" dirty="0"/>
              <a:t>Once in your account you can access your profiles</a:t>
            </a:r>
          </a:p>
          <a:p>
            <a:pPr lvl="1"/>
            <a:r>
              <a:rPr lang="en-CA" u="sng" dirty="0"/>
              <a:t>Update Contact Information</a:t>
            </a:r>
          </a:p>
          <a:p>
            <a:pPr lvl="1"/>
            <a:r>
              <a:rPr lang="en-CA" dirty="0"/>
              <a:t>Review your participants and their evaluations or achievements</a:t>
            </a:r>
          </a:p>
          <a:p>
            <a:pPr lvl="1"/>
            <a:r>
              <a:rPr lang="en-CA" dirty="0"/>
              <a:t>THE CALENDAR TAB while logged into your account shows all your registered skating times and events.</a:t>
            </a:r>
          </a:p>
          <a:p>
            <a:pPr lvl="1"/>
            <a:r>
              <a:rPr lang="en-CA" dirty="0"/>
              <a:t>Invoice Tab for copies of all your registrations</a:t>
            </a:r>
          </a:p>
          <a:p>
            <a:pPr lvl="1"/>
            <a:endParaRPr lang="en-CA" dirty="0"/>
          </a:p>
          <a:p>
            <a:pPr lvl="1"/>
            <a:endParaRPr lang="en-CA" dirty="0"/>
          </a:p>
        </p:txBody>
      </p:sp>
      <p:pic>
        <p:nvPicPr>
          <p:cNvPr id="4" name="Picture 3" descr="A screenshot of a computer&#10;&#10;Description automatically generated">
            <a:extLst>
              <a:ext uri="{FF2B5EF4-FFF2-40B4-BE49-F238E27FC236}">
                <a16:creationId xmlns:a16="http://schemas.microsoft.com/office/drawing/2014/main" id="{72A46570-3794-EDD4-E1A0-28A3BEDAA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027" y="295660"/>
            <a:ext cx="2869773" cy="1395028"/>
          </a:xfrm>
          <a:prstGeom prst="rect">
            <a:avLst/>
          </a:prstGeom>
        </p:spPr>
      </p:pic>
    </p:spTree>
    <p:extLst>
      <p:ext uri="{BB962C8B-B14F-4D97-AF65-F5344CB8AC3E}">
        <p14:creationId xmlns:p14="http://schemas.microsoft.com/office/powerpoint/2010/main" val="297167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37D-2C7E-EB61-6F21-F4809EE53D4F}"/>
              </a:ext>
            </a:extLst>
          </p:cNvPr>
          <p:cNvSpPr>
            <a:spLocks noGrp="1"/>
          </p:cNvSpPr>
          <p:nvPr>
            <p:ph type="ctrTitle"/>
          </p:nvPr>
        </p:nvSpPr>
        <p:spPr>
          <a:xfrm>
            <a:off x="1524000" y="936702"/>
            <a:ext cx="9144000" cy="1536197"/>
          </a:xfrm>
        </p:spPr>
        <p:txBody>
          <a:bodyPr/>
          <a:lstStyle/>
          <a:p>
            <a:r>
              <a:rPr lang="en-CA" dirty="0"/>
              <a:t>City Subsidy</a:t>
            </a:r>
          </a:p>
        </p:txBody>
      </p:sp>
      <p:sp>
        <p:nvSpPr>
          <p:cNvPr id="3" name="Subtitle 2">
            <a:extLst>
              <a:ext uri="{FF2B5EF4-FFF2-40B4-BE49-F238E27FC236}">
                <a16:creationId xmlns:a16="http://schemas.microsoft.com/office/drawing/2014/main" id="{4E8757C5-871A-C719-5FA3-C2FA20564B8B}"/>
              </a:ext>
            </a:extLst>
          </p:cNvPr>
          <p:cNvSpPr>
            <a:spLocks noGrp="1"/>
          </p:cNvSpPr>
          <p:nvPr>
            <p:ph type="subTitle" idx="1"/>
          </p:nvPr>
        </p:nvSpPr>
        <p:spPr>
          <a:xfrm>
            <a:off x="1524000" y="2888166"/>
            <a:ext cx="9144000" cy="2955073"/>
          </a:xfrm>
          <a:solidFill>
            <a:srgbClr val="33CCCC"/>
          </a:solidFill>
        </p:spPr>
        <p:txBody>
          <a:bodyPr/>
          <a:lstStyle/>
          <a:p>
            <a:pPr marL="342900" indent="-342900" algn="l">
              <a:buFont typeface="Arial" panose="020B0604020202020204" pitchFamily="34" charset="0"/>
              <a:buChar char="•"/>
            </a:pPr>
            <a:r>
              <a:rPr lang="en-CA" dirty="0"/>
              <a:t>The club will need to confirm addresses of those that qualify for the city subsidy.  </a:t>
            </a:r>
          </a:p>
          <a:p>
            <a:pPr marL="342900" indent="-342900" algn="l">
              <a:buFont typeface="Arial" panose="020B0604020202020204" pitchFamily="34" charset="0"/>
              <a:buChar char="•"/>
            </a:pPr>
            <a:r>
              <a:rPr lang="en-CA" dirty="0"/>
              <a:t>The subsidy covers the balance set program cost</a:t>
            </a:r>
          </a:p>
          <a:p>
            <a:pPr marL="342900" indent="-342900" algn="l">
              <a:buFont typeface="Arial" panose="020B0604020202020204" pitchFamily="34" charset="0"/>
              <a:buChar char="•"/>
            </a:pPr>
            <a:r>
              <a:rPr lang="en-CA" dirty="0"/>
              <a:t>Paying a subsidy non-qualifier fee</a:t>
            </a:r>
          </a:p>
          <a:p>
            <a:pPr marL="800100" lvl="1" indent="-342900" algn="l">
              <a:buFont typeface="Arial" panose="020B0604020202020204" pitchFamily="34" charset="0"/>
              <a:buChar char="•"/>
            </a:pPr>
            <a:r>
              <a:rPr lang="en-CA" sz="2100" dirty="0"/>
              <a:t>This amount is the same amount as what the city pays for those within their city limits</a:t>
            </a:r>
          </a:p>
          <a:p>
            <a:pPr marL="800100" lvl="1" indent="-342900" algn="l">
              <a:buFont typeface="Arial" panose="020B0604020202020204" pitchFamily="34" charset="0"/>
              <a:buChar char="•"/>
            </a:pPr>
            <a:r>
              <a:rPr lang="en-CA" sz="2100" dirty="0"/>
              <a:t>Where to address concerns</a:t>
            </a:r>
          </a:p>
          <a:p>
            <a:pPr marL="800100" lvl="1" indent="-342900" algn="l">
              <a:buFont typeface="Arial" panose="020B0604020202020204" pitchFamily="34" charset="0"/>
              <a:buChar char="•"/>
            </a:pPr>
            <a:endParaRPr lang="en-CA" dirty="0"/>
          </a:p>
          <a:p>
            <a:pPr marL="800100" lvl="1" indent="-342900" algn="l">
              <a:buFont typeface="Arial" panose="020B0604020202020204" pitchFamily="34" charset="0"/>
              <a:buChar char="•"/>
            </a:pPr>
            <a:endParaRPr lang="en-CA" dirty="0"/>
          </a:p>
        </p:txBody>
      </p:sp>
    </p:spTree>
    <p:extLst>
      <p:ext uri="{BB962C8B-B14F-4D97-AF65-F5344CB8AC3E}">
        <p14:creationId xmlns:p14="http://schemas.microsoft.com/office/powerpoint/2010/main" val="13306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F2E35B-6013-7473-0239-1544EF08965A}"/>
              </a:ext>
            </a:extLst>
          </p:cNvPr>
          <p:cNvPicPr>
            <a:picLocks noChangeAspect="1"/>
          </p:cNvPicPr>
          <p:nvPr/>
        </p:nvPicPr>
        <p:blipFill>
          <a:blip r:embed="rId2">
            <a:alphaModFix amt="35000"/>
          </a:blip>
          <a:srcRect t="877" b="14853"/>
          <a:stretch>
            <a:fillRect/>
          </a:stretch>
        </p:blipFill>
        <p:spPr>
          <a:xfrm>
            <a:off x="20" y="10"/>
            <a:ext cx="12191980" cy="6857990"/>
          </a:xfrm>
          <a:prstGeom prst="rect">
            <a:avLst/>
          </a:prstGeom>
        </p:spPr>
      </p:pic>
      <p:graphicFrame>
        <p:nvGraphicFramePr>
          <p:cNvPr id="8" name="TextBox 5">
            <a:extLst>
              <a:ext uri="{FF2B5EF4-FFF2-40B4-BE49-F238E27FC236}">
                <a16:creationId xmlns:a16="http://schemas.microsoft.com/office/drawing/2014/main" id="{B73E8526-3FFF-089C-C72E-B4088728FA9B}"/>
              </a:ext>
            </a:extLst>
          </p:cNvPr>
          <p:cNvGraphicFramePr/>
          <p:nvPr/>
        </p:nvGraphicFramePr>
        <p:xfrm>
          <a:off x="838200" y="520932"/>
          <a:ext cx="10515600" cy="605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78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D37B-371C-B71A-39CE-D10BFB6DCE07}"/>
              </a:ext>
            </a:extLst>
          </p:cNvPr>
          <p:cNvSpPr>
            <a:spLocks noGrp="1"/>
          </p:cNvSpPr>
          <p:nvPr>
            <p:ph type="title"/>
          </p:nvPr>
        </p:nvSpPr>
        <p:spPr>
          <a:xfrm>
            <a:off x="315310" y="685800"/>
            <a:ext cx="3653066" cy="4666128"/>
          </a:xfrm>
          <a:solidFill>
            <a:srgbClr val="9BE1D4"/>
          </a:solidFill>
        </p:spPr>
        <p:txBody>
          <a:bodyPr anchor="t">
            <a:normAutofit/>
          </a:bodyPr>
          <a:lstStyle/>
          <a:p>
            <a:pPr algn="ctr"/>
            <a:br>
              <a:rPr lang="en-CA" sz="3400" dirty="0">
                <a:solidFill>
                  <a:schemeClr val="tx1"/>
                </a:solidFill>
              </a:rPr>
            </a:br>
            <a:r>
              <a:rPr lang="en-CA" sz="3400" dirty="0">
                <a:solidFill>
                  <a:schemeClr val="tx1"/>
                </a:solidFill>
              </a:rPr>
              <a:t> </a:t>
            </a:r>
            <a:br>
              <a:rPr lang="en-CA" sz="3400" dirty="0">
                <a:solidFill>
                  <a:schemeClr val="tx1"/>
                </a:solidFill>
              </a:rPr>
            </a:br>
            <a:r>
              <a:rPr lang="en-CA" sz="3400" dirty="0">
                <a:solidFill>
                  <a:schemeClr val="tx1"/>
                </a:solidFill>
              </a:rPr>
              <a:t>Welcome </a:t>
            </a:r>
            <a:br>
              <a:rPr lang="en-CA" sz="3400" dirty="0">
                <a:solidFill>
                  <a:schemeClr val="tx1"/>
                </a:solidFill>
              </a:rPr>
            </a:br>
            <a:r>
              <a:rPr lang="en-CA" sz="3400" dirty="0"/>
              <a:t>Intermediate &amp; Senior’s </a:t>
            </a:r>
            <a:br>
              <a:rPr lang="en-CA" sz="3400" dirty="0"/>
            </a:br>
            <a:r>
              <a:rPr lang="en-CA" sz="3400" dirty="0"/>
              <a:t>to the </a:t>
            </a:r>
            <a:br>
              <a:rPr lang="en-CA" sz="3400" dirty="0"/>
            </a:br>
            <a:r>
              <a:rPr lang="en-CA" sz="3400" dirty="0"/>
              <a:t>2025 – 2026 Season</a:t>
            </a:r>
            <a:br>
              <a:rPr lang="en-CA" sz="3400" dirty="0">
                <a:solidFill>
                  <a:schemeClr val="tx1"/>
                </a:solidFill>
              </a:rPr>
            </a:br>
            <a:endParaRPr lang="en-CA" sz="3400" dirty="0">
              <a:solidFill>
                <a:schemeClr val="tx1"/>
              </a:solidFill>
            </a:endParaRPr>
          </a:p>
        </p:txBody>
      </p:sp>
      <p:graphicFrame>
        <p:nvGraphicFramePr>
          <p:cNvPr id="5" name="Content Placeholder 2">
            <a:extLst>
              <a:ext uri="{FF2B5EF4-FFF2-40B4-BE49-F238E27FC236}">
                <a16:creationId xmlns:a16="http://schemas.microsoft.com/office/drawing/2014/main" id="{517F24B3-E844-633A-830A-AED27BBF9835}"/>
              </a:ext>
            </a:extLst>
          </p:cNvPr>
          <p:cNvGraphicFramePr>
            <a:graphicFrameLocks noGrp="1"/>
          </p:cNvGraphicFramePr>
          <p:nvPr>
            <p:ph idx="1"/>
            <p:extLst>
              <p:ext uri="{D42A27DB-BD31-4B8C-83A1-F6EECF244321}">
                <p14:modId xmlns:p14="http://schemas.microsoft.com/office/powerpoint/2010/main" val="2797145440"/>
              </p:ext>
            </p:extLst>
          </p:nvPr>
        </p:nvGraphicFramePr>
        <p:xfrm>
          <a:off x="5037984" y="591671"/>
          <a:ext cx="6544416" cy="600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85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F3F-D6C5-9BC1-B41F-3B16BFF6C146}"/>
              </a:ext>
            </a:extLst>
          </p:cNvPr>
          <p:cNvSpPr>
            <a:spLocks noGrp="1"/>
          </p:cNvSpPr>
          <p:nvPr>
            <p:ph type="title"/>
          </p:nvPr>
        </p:nvSpPr>
        <p:spPr>
          <a:solidFill>
            <a:srgbClr val="FF0000"/>
          </a:solidFill>
        </p:spPr>
        <p:txBody>
          <a:bodyPr/>
          <a:lstStyle/>
          <a:p>
            <a:r>
              <a:rPr lang="en-CA" dirty="0"/>
              <a:t>Program Specifics</a:t>
            </a:r>
          </a:p>
        </p:txBody>
      </p:sp>
      <p:sp>
        <p:nvSpPr>
          <p:cNvPr id="3" name="Content Placeholder 2">
            <a:extLst>
              <a:ext uri="{FF2B5EF4-FFF2-40B4-BE49-F238E27FC236}">
                <a16:creationId xmlns:a16="http://schemas.microsoft.com/office/drawing/2014/main" id="{CD7332A4-FF6F-3CEA-DAFE-3E2584236895}"/>
              </a:ext>
            </a:extLst>
          </p:cNvPr>
          <p:cNvSpPr>
            <a:spLocks noGrp="1"/>
          </p:cNvSpPr>
          <p:nvPr>
            <p:ph idx="1"/>
          </p:nvPr>
        </p:nvSpPr>
        <p:spPr>
          <a:solidFill>
            <a:srgbClr val="FF0000"/>
          </a:solidFill>
        </p:spPr>
        <p:txBody>
          <a:bodyPr>
            <a:normAutofit/>
          </a:bodyPr>
          <a:lstStyle/>
          <a:p>
            <a:r>
              <a:rPr lang="en-CA" dirty="0"/>
              <a:t>Intermediates</a:t>
            </a:r>
          </a:p>
          <a:p>
            <a:pPr lvl="1"/>
            <a:r>
              <a:rPr lang="en-CA" dirty="0"/>
              <a:t>50% group lesson time</a:t>
            </a:r>
          </a:p>
          <a:p>
            <a:pPr lvl="1"/>
            <a:r>
              <a:rPr lang="en-CA" dirty="0"/>
              <a:t>Share the ice with Seniors (all levels on Saturdays)</a:t>
            </a:r>
          </a:p>
          <a:p>
            <a:pPr lvl="1"/>
            <a:r>
              <a:rPr lang="en-CA" dirty="0"/>
              <a:t>New to Intermediates?  Arranging Private Lessons is recommended</a:t>
            </a:r>
          </a:p>
          <a:p>
            <a:pPr lvl="2"/>
            <a:r>
              <a:rPr lang="en-CA" dirty="0"/>
              <a:t>Focused needs of your skater, creation of </a:t>
            </a:r>
            <a:r>
              <a:rPr lang="en-CA" dirty="0" err="1"/>
              <a:t>freeskate</a:t>
            </a:r>
            <a:r>
              <a:rPr lang="en-CA" dirty="0"/>
              <a:t> solo’s for competition and development, for coaching assessment through Star 5 </a:t>
            </a:r>
          </a:p>
          <a:p>
            <a:r>
              <a:rPr lang="en-CA" dirty="0"/>
              <a:t>Seniors</a:t>
            </a:r>
          </a:p>
          <a:p>
            <a:pPr lvl="1"/>
            <a:r>
              <a:rPr lang="en-CA" dirty="0"/>
              <a:t>15 min Group Lesson Time Daily</a:t>
            </a:r>
          </a:p>
          <a:p>
            <a:pPr lvl="1"/>
            <a:r>
              <a:rPr lang="en-CA" dirty="0"/>
              <a:t>Partially Shared Ice with Intermediates (all levels on Saturdays)</a:t>
            </a:r>
          </a:p>
        </p:txBody>
      </p:sp>
    </p:spTree>
    <p:extLst>
      <p:ext uri="{BB962C8B-B14F-4D97-AF65-F5344CB8AC3E}">
        <p14:creationId xmlns:p14="http://schemas.microsoft.com/office/powerpoint/2010/main" val="32169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5000" b="-7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FA9B-0A68-2B29-F6E0-8C0A1724EAC7}"/>
              </a:ext>
            </a:extLst>
          </p:cNvPr>
          <p:cNvSpPr>
            <a:spLocks noGrp="1"/>
          </p:cNvSpPr>
          <p:nvPr>
            <p:ph type="title"/>
          </p:nvPr>
        </p:nvSpPr>
        <p:spPr>
          <a:xfrm>
            <a:off x="685800" y="685800"/>
            <a:ext cx="10792837" cy="1151965"/>
          </a:xfrm>
        </p:spPr>
        <p:txBody>
          <a:bodyPr>
            <a:normAutofit/>
          </a:bodyPr>
          <a:lstStyle/>
          <a:p>
            <a:r>
              <a:rPr lang="en-CA" dirty="0"/>
              <a:t>Assessments</a:t>
            </a:r>
          </a:p>
        </p:txBody>
      </p:sp>
      <p:graphicFrame>
        <p:nvGraphicFramePr>
          <p:cNvPr id="5" name="Content Placeholder 2">
            <a:extLst>
              <a:ext uri="{FF2B5EF4-FFF2-40B4-BE49-F238E27FC236}">
                <a16:creationId xmlns:a16="http://schemas.microsoft.com/office/drawing/2014/main" id="{7B0E74B8-F436-3509-513E-8B03C4D3B34B}"/>
              </a:ext>
            </a:extLst>
          </p:cNvPr>
          <p:cNvGraphicFramePr>
            <a:graphicFrameLocks noGrp="1"/>
          </p:cNvGraphicFramePr>
          <p:nvPr>
            <p:ph idx="1"/>
            <p:extLst>
              <p:ext uri="{D42A27DB-BD31-4B8C-83A1-F6EECF244321}">
                <p14:modId xmlns:p14="http://schemas.microsoft.com/office/powerpoint/2010/main" val="3340069185"/>
              </p:ext>
            </p:extLst>
          </p:nvPr>
        </p:nvGraphicFramePr>
        <p:xfrm>
          <a:off x="2672256" y="1979667"/>
          <a:ext cx="7995744" cy="4192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04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6A77-1965-0B0F-09F2-533543406064}"/>
              </a:ext>
            </a:extLst>
          </p:cNvPr>
          <p:cNvSpPr>
            <a:spLocks noGrp="1"/>
          </p:cNvSpPr>
          <p:nvPr>
            <p:ph type="title"/>
          </p:nvPr>
        </p:nvSpPr>
        <p:spPr>
          <a:xfrm>
            <a:off x="572493" y="238539"/>
            <a:ext cx="11018520" cy="1434415"/>
          </a:xfrm>
        </p:spPr>
        <p:txBody>
          <a:bodyPr anchor="b">
            <a:normAutofit/>
          </a:bodyPr>
          <a:lstStyle/>
          <a:p>
            <a:r>
              <a:rPr lang="en-CA" sz="5400"/>
              <a:t>Synchro</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BA83780E-CDE5-120D-7136-09C618A1AF8B}"/>
              </a:ext>
            </a:extLst>
          </p:cNvPr>
          <p:cNvSpPr>
            <a:spLocks noGrp="1"/>
          </p:cNvSpPr>
          <p:nvPr>
            <p:ph idx="1"/>
          </p:nvPr>
        </p:nvSpPr>
        <p:spPr>
          <a:xfrm>
            <a:off x="572493" y="2071316"/>
            <a:ext cx="6713552" cy="4119172"/>
          </a:xfrm>
        </p:spPr>
        <p:txBody>
          <a:bodyPr anchor="t">
            <a:normAutofit fontScale="92500" lnSpcReduction="10000"/>
          </a:bodyPr>
          <a:lstStyle/>
          <a:p>
            <a:r>
              <a:rPr lang="en-CA" sz="1900" dirty="0"/>
              <a:t>All </a:t>
            </a:r>
            <a:r>
              <a:rPr lang="en-CA" sz="1900" dirty="0" err="1"/>
              <a:t>STARSkaters</a:t>
            </a:r>
            <a:r>
              <a:rPr lang="en-CA" sz="1900" dirty="0"/>
              <a:t> are encouraged to take part in Synchro</a:t>
            </a:r>
          </a:p>
          <a:p>
            <a:r>
              <a:rPr lang="en-CA" sz="1900" dirty="0"/>
              <a:t>As part of the Skate Canada curriculum, this session is an excellent opportunity to develop skating skills in a fun and supportive atmosphere.</a:t>
            </a:r>
          </a:p>
          <a:p>
            <a:r>
              <a:rPr lang="en-CA" sz="1900" dirty="0"/>
              <a:t>Or keep up your skating skills in a team environment</a:t>
            </a:r>
          </a:p>
          <a:p>
            <a:r>
              <a:rPr lang="en-CA" sz="1900" dirty="0"/>
              <a:t>Our goal is to have two teams this season to welcome all level of </a:t>
            </a:r>
            <a:r>
              <a:rPr lang="en-CA" sz="1900" dirty="0" err="1"/>
              <a:t>Starskaters</a:t>
            </a:r>
            <a:endParaRPr lang="en-CA" sz="1900" dirty="0"/>
          </a:p>
          <a:p>
            <a:r>
              <a:rPr lang="en-CA" sz="1900" dirty="0"/>
              <a:t>The cost is $150 ($25 installments/month) as an add-on to a fulltime </a:t>
            </a:r>
            <a:r>
              <a:rPr lang="en-CA" sz="1900" dirty="0" err="1"/>
              <a:t>Starskate</a:t>
            </a:r>
            <a:r>
              <a:rPr lang="en-CA" sz="1900" dirty="0"/>
              <a:t> Registration .</a:t>
            </a:r>
          </a:p>
          <a:p>
            <a:r>
              <a:rPr lang="en-CA" sz="1900" dirty="0"/>
              <a:t>Part-time Star/Synchro available on request </a:t>
            </a:r>
          </a:p>
          <a:p>
            <a:r>
              <a:rPr lang="en-CA" sz="1900" dirty="0"/>
              <a:t>Synchro includes ice time, coaching, off-ice classes, the Team portion of competition registration fees</a:t>
            </a:r>
          </a:p>
          <a:p>
            <a:pPr lvl="1"/>
            <a:r>
              <a:rPr lang="en-CA" sz="1900" dirty="0"/>
              <a:t>New team members will also receive a free </a:t>
            </a:r>
            <a:r>
              <a:rPr lang="en-CA" sz="1900" dirty="0" err="1"/>
              <a:t>Sychro</a:t>
            </a:r>
            <a:r>
              <a:rPr lang="en-CA" sz="1900" dirty="0"/>
              <a:t> Jacket </a:t>
            </a:r>
          </a:p>
          <a:p>
            <a:pPr marL="0" indent="0">
              <a:buNone/>
            </a:pPr>
            <a:endParaRPr lang="en-CA" sz="1900" dirty="0"/>
          </a:p>
        </p:txBody>
      </p:sp>
      <p:pic>
        <p:nvPicPr>
          <p:cNvPr id="3" name="Picture 2" descr="A group of people holding a sign&#10;&#10;Description automatically generated">
            <a:extLst>
              <a:ext uri="{FF2B5EF4-FFF2-40B4-BE49-F238E27FC236}">
                <a16:creationId xmlns:a16="http://schemas.microsoft.com/office/drawing/2014/main" id="{71F2504A-EEA4-2F41-3B8F-1830B9DEB9C0}"/>
              </a:ext>
            </a:extLst>
          </p:cNvPr>
          <p:cNvPicPr>
            <a:picLocks noChangeAspect="1"/>
          </p:cNvPicPr>
          <p:nvPr/>
        </p:nvPicPr>
        <p:blipFill>
          <a:blip r:embed="rId2">
            <a:extLst>
              <a:ext uri="{28A0092B-C50C-407E-A947-70E740481C1C}">
                <a14:useLocalDpi xmlns:a14="http://schemas.microsoft.com/office/drawing/2010/main" val="0"/>
              </a:ext>
            </a:extLst>
          </a:blip>
          <a:srcRect l="20504" r="734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8245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6278-4FEF-CACE-7E6C-84CF3350D74E}"/>
              </a:ext>
            </a:extLst>
          </p:cNvPr>
          <p:cNvSpPr>
            <a:spLocks noGrp="1"/>
          </p:cNvSpPr>
          <p:nvPr>
            <p:ph type="title"/>
          </p:nvPr>
        </p:nvSpPr>
        <p:spPr>
          <a:xfrm>
            <a:off x="609600" y="969265"/>
            <a:ext cx="3358776" cy="1016876"/>
          </a:xfrm>
          <a:solidFill>
            <a:srgbClr val="FA9486"/>
          </a:solidFill>
          <a:ln w="22225">
            <a:solidFill>
              <a:schemeClr val="bg1"/>
            </a:solidFill>
          </a:ln>
        </p:spPr>
        <p:txBody>
          <a:bodyPr anchor="t">
            <a:normAutofit/>
          </a:bodyPr>
          <a:lstStyle/>
          <a:p>
            <a:r>
              <a:rPr lang="en-CA" dirty="0">
                <a:solidFill>
                  <a:schemeClr val="tx1"/>
                </a:solidFill>
              </a:rPr>
              <a:t>Events</a:t>
            </a:r>
          </a:p>
        </p:txBody>
      </p:sp>
      <p:graphicFrame>
        <p:nvGraphicFramePr>
          <p:cNvPr id="18" name="Content Placeholder 2">
            <a:extLst>
              <a:ext uri="{FF2B5EF4-FFF2-40B4-BE49-F238E27FC236}">
                <a16:creationId xmlns:a16="http://schemas.microsoft.com/office/drawing/2014/main" id="{10E0F239-0309-FB5C-9E5C-B1A86C1FF25F}"/>
              </a:ext>
            </a:extLst>
          </p:cNvPr>
          <p:cNvGraphicFramePr>
            <a:graphicFrameLocks noGrp="1"/>
          </p:cNvGraphicFramePr>
          <p:nvPr>
            <p:ph idx="1"/>
            <p:extLst>
              <p:ext uri="{D42A27DB-BD31-4B8C-83A1-F6EECF244321}">
                <p14:modId xmlns:p14="http://schemas.microsoft.com/office/powerpoint/2010/main" val="3486913525"/>
              </p:ext>
            </p:extLst>
          </p:nvPr>
        </p:nvGraphicFramePr>
        <p:xfrm>
          <a:off x="5037984" y="475489"/>
          <a:ext cx="6544416" cy="384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79F8E1E-5854-F95C-0EEC-6CB3E71A9BBF}"/>
              </a:ext>
            </a:extLst>
          </p:cNvPr>
          <p:cNvSpPr txBox="1"/>
          <p:nvPr/>
        </p:nvSpPr>
        <p:spPr>
          <a:xfrm>
            <a:off x="5037984" y="969265"/>
            <a:ext cx="6544416" cy="5632311"/>
          </a:xfrm>
          <a:prstGeom prst="rect">
            <a:avLst/>
          </a:prstGeom>
          <a:solidFill>
            <a:srgbClr val="FA9486"/>
          </a:solidFill>
        </p:spPr>
        <p:txBody>
          <a:bodyPr wrap="square">
            <a:spAutoFit/>
          </a:bodyPr>
          <a:lstStyle/>
          <a:p>
            <a:pPr marL="285750" indent="-285750">
              <a:buFont typeface="Arial" panose="020B0604020202020204" pitchFamily="34" charset="0"/>
              <a:buChar char="•"/>
            </a:pPr>
            <a:r>
              <a:rPr lang="en-CA" sz="2400" b="0" dirty="0">
                <a:solidFill>
                  <a:schemeClr val="tx1"/>
                </a:solidFill>
              </a:rPr>
              <a:t>2025 Fall Skate Invitational – Cody Banks Arena – Registration opens Oct 18 – </a:t>
            </a:r>
            <a:r>
              <a:rPr lang="en-CA" sz="2400" dirty="0"/>
              <a:t>25</a:t>
            </a:r>
            <a:r>
              <a:rPr lang="en-CA" sz="2400" b="0" dirty="0">
                <a:solidFill>
                  <a:schemeClr val="tx1"/>
                </a:solidFill>
              </a:rPr>
              <a:t>  STAR 1 – 4 Events</a:t>
            </a:r>
          </a:p>
          <a:p>
            <a:pPr marL="285750" indent="-285750">
              <a:buFont typeface="Arial" panose="020B0604020202020204" pitchFamily="34" charset="0"/>
              <a:buChar char="•"/>
            </a:pPr>
            <a:r>
              <a:rPr lang="en-CA" sz="2400" b="0" dirty="0">
                <a:solidFill>
                  <a:schemeClr val="tx1"/>
                </a:solidFill>
              </a:rPr>
              <a:t>2026 ADL </a:t>
            </a:r>
            <a:r>
              <a:rPr lang="en-CA" sz="2400" b="0" dirty="0" err="1">
                <a:solidFill>
                  <a:schemeClr val="tx1"/>
                </a:solidFill>
              </a:rPr>
              <a:t>Starskate</a:t>
            </a:r>
            <a:r>
              <a:rPr lang="en-CA" sz="2400" b="0" dirty="0">
                <a:solidFill>
                  <a:schemeClr val="tx1"/>
                </a:solidFill>
              </a:rPr>
              <a:t> Competition – Event is Feb </a:t>
            </a:r>
            <a:r>
              <a:rPr lang="en-CA" sz="2400" dirty="0"/>
              <a:t>14</a:t>
            </a:r>
            <a:r>
              <a:rPr lang="en-CA" sz="2400" b="0" dirty="0">
                <a:solidFill>
                  <a:schemeClr val="tx1"/>
                </a:solidFill>
              </a:rPr>
              <a:t>, 2025 (Star 1 – 3)</a:t>
            </a:r>
          </a:p>
          <a:p>
            <a:pPr marL="285750" indent="-285750">
              <a:buFont typeface="Arial" panose="020B0604020202020204" pitchFamily="34" charset="0"/>
              <a:buChar char="•"/>
            </a:pPr>
            <a:r>
              <a:rPr lang="en-CA" sz="2400" b="0" dirty="0">
                <a:solidFill>
                  <a:schemeClr val="tx1"/>
                </a:solidFill>
              </a:rPr>
              <a:t>2026 </a:t>
            </a:r>
            <a:r>
              <a:rPr lang="en-CA" sz="2400" b="0" dirty="0" err="1">
                <a:solidFill>
                  <a:schemeClr val="tx1"/>
                </a:solidFill>
              </a:rPr>
              <a:t>Starskate</a:t>
            </a:r>
            <a:r>
              <a:rPr lang="en-CA" sz="2400" b="0" dirty="0">
                <a:solidFill>
                  <a:schemeClr val="tx1"/>
                </a:solidFill>
              </a:rPr>
              <a:t> Championships February 28th</a:t>
            </a:r>
          </a:p>
          <a:p>
            <a:pPr marL="285750" indent="-285750">
              <a:buFont typeface="Arial" panose="020B0604020202020204" pitchFamily="34" charset="0"/>
              <a:buChar char="•"/>
            </a:pPr>
            <a:r>
              <a:rPr lang="en-CA" sz="2400" b="0" dirty="0">
                <a:solidFill>
                  <a:schemeClr val="tx1"/>
                </a:solidFill>
              </a:rPr>
              <a:t>Synchro  Events also on island are the Friendship Competition in January &amp; Maritime Championships  March 1st</a:t>
            </a:r>
          </a:p>
          <a:p>
            <a:pPr marL="285750" indent="-285750">
              <a:buFont typeface="Arial" panose="020B0604020202020204" pitchFamily="34" charset="0"/>
              <a:buChar char="•"/>
            </a:pPr>
            <a:r>
              <a:rPr lang="en-CA" sz="2400" b="0" dirty="0">
                <a:solidFill>
                  <a:schemeClr val="tx1"/>
                </a:solidFill>
              </a:rPr>
              <a:t>Skaters may also go to off-island events. There are opportunities close by in NB &amp; NS. SPSC offers funding of $100 for one off-island event</a:t>
            </a:r>
          </a:p>
          <a:p>
            <a:pPr marL="285750" indent="-285750">
              <a:buFont typeface="Arial" panose="020B0604020202020204" pitchFamily="34" charset="0"/>
              <a:buChar char="•"/>
            </a:pPr>
            <a:r>
              <a:rPr lang="en-CA" sz="2400" dirty="0"/>
              <a:t>See Events under Links-Gotta-See-It-Info on our home page and discuss season competition planning with your coaches</a:t>
            </a:r>
            <a:endParaRPr lang="en-CA" sz="2400" b="0" dirty="0">
              <a:solidFill>
                <a:schemeClr val="tx1"/>
              </a:solidFill>
            </a:endParaRPr>
          </a:p>
        </p:txBody>
      </p:sp>
    </p:spTree>
    <p:extLst>
      <p:ext uri="{BB962C8B-B14F-4D97-AF65-F5344CB8AC3E}">
        <p14:creationId xmlns:p14="http://schemas.microsoft.com/office/powerpoint/2010/main" val="426793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1123</TotalTime>
  <Words>1124</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INTERMEDIATE &amp; SENIOR  PARENT MEETING</vt:lpstr>
      <vt:lpstr>REMINDER: Your Account               </vt:lpstr>
      <vt:lpstr>City Subsidy</vt:lpstr>
      <vt:lpstr>PowerPoint Presentation</vt:lpstr>
      <vt:lpstr>   Welcome  Intermediate &amp; Senior’s  to the  2025 – 2026 Season </vt:lpstr>
      <vt:lpstr>Program Specifics</vt:lpstr>
      <vt:lpstr>Assessments</vt:lpstr>
      <vt:lpstr>Synchro</vt:lpstr>
      <vt:lpstr>Events</vt:lpstr>
      <vt:lpstr>Competition Hosts</vt:lpstr>
      <vt:lpstr>Program assistants AND THE STARSKATE PROGRAM</vt:lpstr>
      <vt:lpstr>Healthy Kids! Active Kids! Fundraiser</vt:lpstr>
      <vt:lpstr>PowerPoint Presentation</vt:lpstr>
      <vt:lpstr>Club Apparel</vt:lpstr>
      <vt:lpstr>Team spirit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CANSKATE PARENT MEETING</dc:title>
  <dc:creator>Laurie Godfrey</dc:creator>
  <cp:lastModifiedBy>Laurie Godfrey</cp:lastModifiedBy>
  <cp:revision>19</cp:revision>
  <dcterms:created xsi:type="dcterms:W3CDTF">2023-10-02T10:22:05Z</dcterms:created>
  <dcterms:modified xsi:type="dcterms:W3CDTF">2025-10-01T12:39:25Z</dcterms:modified>
</cp:coreProperties>
</file>